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7"/>
  </p:notesMasterIdLst>
  <p:sldIdLst>
    <p:sldId id="257" r:id="rId2"/>
    <p:sldId id="256" r:id="rId3"/>
    <p:sldId id="270" r:id="rId4"/>
    <p:sldId id="273" r:id="rId5"/>
    <p:sldId id="276" r:id="rId6"/>
    <p:sldId id="278" r:id="rId7"/>
    <p:sldId id="263" r:id="rId8"/>
    <p:sldId id="281" r:id="rId9"/>
    <p:sldId id="271" r:id="rId10"/>
    <p:sldId id="260" r:id="rId11"/>
    <p:sldId id="261" r:id="rId12"/>
    <p:sldId id="262" r:id="rId13"/>
    <p:sldId id="264" r:id="rId14"/>
    <p:sldId id="265" r:id="rId15"/>
    <p:sldId id="259" r:id="rId16"/>
    <p:sldId id="266" r:id="rId17"/>
    <p:sldId id="267" r:id="rId18"/>
    <p:sldId id="268" r:id="rId19"/>
    <p:sldId id="269" r:id="rId20"/>
    <p:sldId id="272" r:id="rId21"/>
    <p:sldId id="274" r:id="rId22"/>
    <p:sldId id="275" r:id="rId23"/>
    <p:sldId id="277" r:id="rId24"/>
    <p:sldId id="279" r:id="rId25"/>
    <p:sldId id="280" r:id="rId26"/>
  </p:sldIdLst>
  <p:sldSz cx="12192000" cy="6858000"/>
  <p:notesSz cx="6858000" cy="9144000"/>
  <p:embeddedFontLst>
    <p:embeddedFont>
      <p:font typeface="Calibri"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800"/>
    <a:srgbClr val="A2E6CB"/>
    <a:srgbClr val="69B1E6"/>
    <a:srgbClr val="E25A88"/>
    <a:srgbClr val="5A558D"/>
    <a:srgbClr val="FF6D54"/>
    <a:srgbClr val="B970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26"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hyperlink" Target="https://ru.bem.info/methodology/key-concepts/#%D1%8D%D0%BB%D0%B5%D0%BC%D0%B5%D0%BD%D1%8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hyperlink" Target="https://ru.bem.info/methodology/key-concepts/#%D0%B1%D0%BB%D0%BE%D0%BA" TargetMode="External"/><Relationship Id="rId4" Type="http://schemas.openxmlformats.org/officeDocument/2006/relationships/image" Target="../media/image7.png"/><Relationship Id="rId9" Type="http://schemas.openxmlformats.org/officeDocument/2006/relationships/hyperlink" Target="https://ru.bem.info/methodology/key-concepts/#%D0%BC%D0%BE%D0%B4%D0%B8%D1%84%D0%B8%D0%BA%D0%B0%D1%82%D0%BE%D1%8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hyperlink" Target="https://ru.bem.info/methodology/key-concept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nicothin.pro/idiomatic-pre-CSS/#bem" TargetMode="External"/><Relationship Id="rId5" Type="http://schemas.openxmlformats.org/officeDocument/2006/relationships/image" Target="../media/image10.png"/><Relationship Id="rId4" Type="http://schemas.openxmlformats.org/officeDocument/2006/relationships/hyperlink" Target="https://ru.bem.info/methodology/naming-conven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3" name="Группа 2">
            <a:extLst>
              <a:ext uri="{FF2B5EF4-FFF2-40B4-BE49-F238E27FC236}">
                <a16:creationId xmlns:a16="http://schemas.microsoft.com/office/drawing/2014/main" id="{F0BC0CDF-CF94-4131-8C7A-EC9BF0001211}"/>
              </a:ext>
            </a:extLst>
          </p:cNvPr>
          <p:cNvGrpSpPr/>
          <p:nvPr/>
        </p:nvGrpSpPr>
        <p:grpSpPr>
          <a:xfrm>
            <a:off x="-24680" y="116632"/>
            <a:ext cx="12235036" cy="6741368"/>
            <a:chOff x="-24680" y="116632"/>
            <a:chExt cx="12235036" cy="6741368"/>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grpSp>
      <p:sp>
        <p:nvSpPr>
          <p:cNvPr id="129" name="Google Shape;129;p5"/>
          <p:cNvSpPr/>
          <p:nvPr/>
        </p:nvSpPr>
        <p:spPr>
          <a:xfrm>
            <a:off x="638043" y="3429000"/>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638038" y="3945073"/>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a:t>
            </a:r>
            <a:endParaRPr sz="1400" b="0" i="0" u="none" strike="noStrike" cap="none" dirty="0">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r>
              <a:rPr lang="en-GB" sz="1400" b="0" i="0" u="none" strike="noStrike" cap="none" dirty="0">
                <a:solidFill>
                  <a:srgbClr val="595959"/>
                </a:solidFill>
                <a:latin typeface="+mn-lt"/>
                <a:ea typeface="Rubik"/>
                <a:cs typeface="Rubik"/>
                <a:sym typeface="Rubik"/>
              </a:rPr>
              <a:t>.</a:t>
            </a:r>
            <a:endParaRPr sz="1400" b="0" i="0" u="none" strike="noStrike" cap="none" dirty="0">
              <a:solidFill>
                <a:srgbClr val="595959"/>
              </a:solidFill>
              <a:latin typeface="+mn-lt"/>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5447928" y="814307"/>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5401862" y="1666362"/>
            <a:ext cx="6227997" cy="3602377"/>
          </a:xfrm>
          <a:prstGeom prst="rect">
            <a:avLst/>
          </a:prstGeom>
          <a:noFill/>
          <a:ln>
            <a:noFill/>
          </a:ln>
        </p:spPr>
        <p:txBody>
          <a:bodyPr spcFirstLastPara="1" wrap="square" lIns="91425" tIns="45700" rIns="91425" bIns="4570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Можно сравнить одно и тоже имя CSS-селектора, написанное разными способами:</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0" i="0" u="none" strike="noStrike" cap="none" normalizeH="0" baseline="0" dirty="0" err="1">
                <a:ln>
                  <a:noFill/>
                </a:ln>
                <a:solidFill>
                  <a:srgbClr val="000000"/>
                </a:solidFill>
                <a:effectLst/>
                <a:latin typeface="+mn-lt"/>
                <a:cs typeface="Courier New" panose="02070309020205020404" pitchFamily="49" charset="0"/>
              </a:rPr>
              <a:t>menuitemvisible</a:t>
            </a:r>
            <a:endParaRPr kumimoji="0" lang="ru-RU" altLang="ru-RU" sz="20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0" i="0" u="none" strike="noStrike" cap="none" normalizeH="0" baseline="0" dirty="0" err="1">
                <a:ln>
                  <a:noFill/>
                </a:ln>
                <a:solidFill>
                  <a:srgbClr val="000000"/>
                </a:solidFill>
                <a:effectLst/>
                <a:latin typeface="+mn-lt"/>
                <a:cs typeface="Courier New" panose="02070309020205020404" pitchFamily="49" charset="0"/>
              </a:rPr>
              <a:t>menu-item-visible</a:t>
            </a:r>
            <a:endParaRPr kumimoji="0" lang="ru-RU" altLang="ru-RU" sz="20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0" i="0" u="none" strike="noStrike" cap="none" normalizeH="0" baseline="0" dirty="0" err="1">
                <a:ln>
                  <a:noFill/>
                </a:ln>
                <a:solidFill>
                  <a:srgbClr val="000000"/>
                </a:solidFill>
                <a:effectLst/>
                <a:latin typeface="+mn-lt"/>
                <a:cs typeface="Courier New" panose="02070309020205020404" pitchFamily="49" charset="0"/>
              </a:rPr>
              <a:t>menuItemVisible</a:t>
            </a:r>
            <a:endParaRPr kumimoji="0" lang="ru-RU" altLang="ru-RU" sz="20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3200" b="0" i="0" u="none" strike="noStrike" cap="none" normalizeH="0" baseline="0" dirty="0">
              <a:ln>
                <a:noFill/>
              </a:ln>
              <a:solidFill>
                <a:schemeClr val="tx1"/>
              </a:solidFill>
              <a:effectLst/>
              <a:latin typeface="Arial" panose="020B0604020202020204" pitchFamily="34" charset="0"/>
            </a:endParaRPr>
          </a:p>
        </p:txBody>
      </p:sp>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4569758" y="274811"/>
            <a:ext cx="5900122"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ru-RU" sz="4000" b="1" i="0" u="none" strike="noStrike" cap="none" dirty="0">
                <a:solidFill>
                  <a:srgbClr val="FF6D54"/>
                </a:solidFill>
                <a:latin typeface="+mn-lt"/>
                <a:ea typeface="Playfair Display"/>
                <a:cs typeface="Playfair Display"/>
                <a:sym typeface="Playfair Display"/>
              </a:rPr>
              <a:t>Попробуй прочитай </a:t>
            </a:r>
            <a:endParaRPr sz="4000" b="1" i="0" u="none" strike="noStrike" cap="none" dirty="0">
              <a:solidFill>
                <a:srgbClr val="FF6D54"/>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
          <p:cNvSpPr txBox="1"/>
          <p:nvPr/>
        </p:nvSpPr>
        <p:spPr>
          <a:xfrm>
            <a:off x="479376" y="1556791"/>
            <a:ext cx="6410374" cy="153681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800" b="1" i="0" u="none" strike="noStrike" cap="none" dirty="0">
                <a:solidFill>
                  <a:srgbClr val="F1B828"/>
                </a:solidFill>
                <a:latin typeface="+mn-lt"/>
                <a:ea typeface="Playfair Display"/>
                <a:cs typeface="Playfair Display"/>
                <a:sym typeface="Playfair Display"/>
              </a:rPr>
              <a:t>BEM</a:t>
            </a:r>
          </a:p>
          <a:p>
            <a:pPr marL="0" marR="0" lvl="0" indent="0" algn="l" rtl="0">
              <a:lnSpc>
                <a:spcPct val="90000"/>
              </a:lnSpc>
              <a:spcBef>
                <a:spcPts val="0"/>
              </a:spcBef>
              <a:spcAft>
                <a:spcPts val="0"/>
              </a:spcAft>
              <a:buClr>
                <a:schemeClr val="dk1"/>
              </a:buClr>
              <a:buSzPts val="4400"/>
              <a:buFont typeface="Calibri"/>
              <a:buNone/>
            </a:pPr>
            <a:r>
              <a:rPr lang="en-GB" sz="4800" b="1" i="0" u="none" strike="noStrike" cap="none" dirty="0">
                <a:solidFill>
                  <a:srgbClr val="F1B828"/>
                </a:solidFill>
                <a:latin typeface="+mn-lt"/>
                <a:ea typeface="Playfair Display"/>
                <a:cs typeface="Playfair Display"/>
                <a:sym typeface="Playfair Display"/>
              </a:rPr>
              <a:t>_methodology</a:t>
            </a:r>
            <a:endParaRPr sz="4800" b="1" i="0" u="none" strike="noStrike" cap="none" dirty="0">
              <a:solidFill>
                <a:srgbClr val="F1B828"/>
              </a:solidFill>
              <a:latin typeface="+mn-lt"/>
              <a:ea typeface="Playfair Display"/>
              <a:cs typeface="Playfair Display"/>
              <a:sym typeface="Playfair Display"/>
            </a:endParaRPr>
          </a:p>
        </p:txBody>
      </p:sp>
      <p:grpSp>
        <p:nvGrpSpPr>
          <p:cNvPr id="2" name="Группа 1">
            <a:extLst>
              <a:ext uri="{FF2B5EF4-FFF2-40B4-BE49-F238E27FC236}">
                <a16:creationId xmlns:a16="http://schemas.microsoft.com/office/drawing/2014/main" id="{35B346F1-4EE0-4D32-B78A-CFB8B3F819EE}"/>
              </a:ext>
            </a:extLst>
          </p:cNvPr>
          <p:cNvGrpSpPr/>
          <p:nvPr/>
        </p:nvGrpSpPr>
        <p:grpSpPr>
          <a:xfrm>
            <a:off x="0" y="473512"/>
            <a:ext cx="12299959" cy="6384488"/>
            <a:chOff x="0" y="473512"/>
            <a:chExt cx="12299959" cy="6384488"/>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94" name="Google Shape;94;p1"/>
          <p:cNvSpPr txBox="1"/>
          <p:nvPr/>
        </p:nvSpPr>
        <p:spPr>
          <a:xfrm>
            <a:off x="479376" y="3548849"/>
            <a:ext cx="6024277" cy="285391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US" sz="2000" b="1" dirty="0">
                <a:solidFill>
                  <a:srgbClr val="595959"/>
                </a:solidFill>
                <a:latin typeface="+mn-lt"/>
                <a:ea typeface="Rubik"/>
                <a:cs typeface="Rubik"/>
                <a:sym typeface="Rubik"/>
              </a:rPr>
              <a:t>Lesson plan:</a:t>
            </a:r>
          </a:p>
          <a:p>
            <a:pPr marL="342900" marR="0" lvl="0" indent="-342900" algn="l" rtl="0">
              <a:lnSpc>
                <a:spcPct val="120000"/>
              </a:lnSpc>
              <a:spcBef>
                <a:spcPts val="0"/>
              </a:spcBef>
              <a:spcAft>
                <a:spcPts val="0"/>
              </a:spcAft>
              <a:buClr>
                <a:srgbClr val="000000"/>
              </a:buClr>
              <a:buSzPts val="2000"/>
              <a:buFont typeface="+mj-lt"/>
              <a:buAutoNum type="arabicPeriod"/>
            </a:pPr>
            <a:r>
              <a:rPr lang="ru-RU" sz="1800" dirty="0">
                <a:solidFill>
                  <a:schemeClr val="tx1">
                    <a:lumMod val="65000"/>
                    <a:lumOff val="35000"/>
                  </a:schemeClr>
                </a:solidFill>
                <a:latin typeface="+mn-lt"/>
                <a:ea typeface="Rubik"/>
                <a:cs typeface="Rubik"/>
                <a:sym typeface="Rubik"/>
              </a:rPr>
              <a:t>Причина появления «</a:t>
            </a:r>
            <a:r>
              <a:rPr lang="en-US" sz="1800" dirty="0">
                <a:solidFill>
                  <a:schemeClr val="tx1">
                    <a:lumMod val="65000"/>
                    <a:lumOff val="35000"/>
                  </a:schemeClr>
                </a:solidFill>
                <a:latin typeface="+mn-lt"/>
                <a:ea typeface="Rubik"/>
                <a:cs typeface="Rubik"/>
                <a:sym typeface="Rubik"/>
              </a:rPr>
              <a:t>BEM</a:t>
            </a:r>
            <a:r>
              <a:rPr lang="ru-RU" sz="1800" dirty="0">
                <a:solidFill>
                  <a:schemeClr val="tx1">
                    <a:lumMod val="65000"/>
                    <a:lumOff val="35000"/>
                  </a:schemeClr>
                </a:solidFill>
                <a:latin typeface="+mn-lt"/>
                <a:ea typeface="Rubik"/>
                <a:cs typeface="Rubik"/>
                <a:sym typeface="Rubik"/>
              </a:rPr>
              <a:t>»</a:t>
            </a:r>
            <a:endParaRPr lang="en-US" sz="1800" dirty="0">
              <a:solidFill>
                <a:schemeClr val="tx1">
                  <a:lumMod val="65000"/>
                  <a:lumOff val="35000"/>
                </a:schemeClr>
              </a:solidFill>
              <a:latin typeface="+mn-lt"/>
              <a:ea typeface="Rubik"/>
              <a:cs typeface="Rubik"/>
              <a:sym typeface="Rubik"/>
            </a:endParaRPr>
          </a:p>
          <a:p>
            <a:pPr marL="342900" marR="0" lvl="0" indent="-342900" algn="l" rtl="0">
              <a:lnSpc>
                <a:spcPct val="120000"/>
              </a:lnSpc>
              <a:spcBef>
                <a:spcPts val="0"/>
              </a:spcBef>
              <a:spcAft>
                <a:spcPts val="0"/>
              </a:spcAft>
              <a:buClr>
                <a:srgbClr val="000000"/>
              </a:buClr>
              <a:buSzPts val="2000"/>
              <a:buFont typeface="+mj-lt"/>
              <a:buAutoNum type="arabicPeriod"/>
            </a:pPr>
            <a:r>
              <a:rPr lang="ru-RU" sz="1800" b="0" i="0" u="none" strike="noStrike" cap="none" dirty="0">
                <a:solidFill>
                  <a:schemeClr val="tx1">
                    <a:lumMod val="65000"/>
                    <a:lumOff val="35000"/>
                  </a:schemeClr>
                </a:solidFill>
                <a:latin typeface="+mn-lt"/>
                <a:ea typeface="Rubik"/>
                <a:cs typeface="Rubik"/>
                <a:sym typeface="Rubik"/>
              </a:rPr>
              <a:t>Что такое этот</a:t>
            </a:r>
            <a:r>
              <a:rPr lang="ru-RU" sz="1800" dirty="0">
                <a:solidFill>
                  <a:schemeClr val="tx1">
                    <a:lumMod val="65000"/>
                    <a:lumOff val="35000"/>
                  </a:schemeClr>
                </a:solidFill>
                <a:latin typeface="+mn-lt"/>
                <a:ea typeface="Rubik"/>
                <a:cs typeface="Rubik"/>
                <a:sym typeface="Rubik"/>
              </a:rPr>
              <a:t> ваш «</a:t>
            </a:r>
            <a:r>
              <a:rPr lang="en-US" sz="1800" dirty="0">
                <a:solidFill>
                  <a:schemeClr val="tx1">
                    <a:lumMod val="65000"/>
                    <a:lumOff val="35000"/>
                  </a:schemeClr>
                </a:solidFill>
                <a:latin typeface="+mn-lt"/>
                <a:ea typeface="Rubik"/>
                <a:cs typeface="Rubik"/>
                <a:sym typeface="Rubik"/>
              </a:rPr>
              <a:t>BEM</a:t>
            </a:r>
            <a:r>
              <a:rPr lang="ru-RU" sz="1800" dirty="0">
                <a:solidFill>
                  <a:schemeClr val="tx1">
                    <a:lumMod val="65000"/>
                    <a:lumOff val="35000"/>
                  </a:schemeClr>
                </a:solidFill>
                <a:latin typeface="+mn-lt"/>
                <a:ea typeface="Rubik"/>
                <a:cs typeface="Rubik"/>
                <a:sym typeface="Rubik"/>
              </a:rPr>
              <a:t>»</a:t>
            </a:r>
          </a:p>
          <a:p>
            <a:pPr marL="342900" marR="0" lvl="0" indent="-342900" algn="l" rtl="0">
              <a:lnSpc>
                <a:spcPct val="120000"/>
              </a:lnSpc>
              <a:spcBef>
                <a:spcPts val="0"/>
              </a:spcBef>
              <a:spcAft>
                <a:spcPts val="0"/>
              </a:spcAft>
              <a:buClr>
                <a:srgbClr val="000000"/>
              </a:buClr>
              <a:buSzPts val="2000"/>
              <a:buFont typeface="+mj-lt"/>
              <a:buAutoNum type="arabicPeriod"/>
            </a:pPr>
            <a:r>
              <a:rPr lang="ru-RU" sz="1800" dirty="0">
                <a:solidFill>
                  <a:schemeClr val="tx1">
                    <a:lumMod val="65000"/>
                    <a:lumOff val="35000"/>
                  </a:schemeClr>
                </a:solidFill>
                <a:latin typeface="+mn-lt"/>
                <a:ea typeface="Rubik"/>
                <a:cs typeface="Rubik"/>
                <a:sym typeface="Rubik"/>
              </a:rPr>
              <a:t>Как это выглядит на практике</a:t>
            </a:r>
          </a:p>
          <a:p>
            <a:pPr marL="342900" indent="-342900" algn="l">
              <a:buFont typeface="+mj-lt"/>
              <a:buAutoNum type="arabicPeriod"/>
            </a:pPr>
            <a:r>
              <a:rPr lang="ru-RU" sz="1800" b="0" dirty="0">
                <a:solidFill>
                  <a:schemeClr val="tx1">
                    <a:lumMod val="65000"/>
                    <a:lumOff val="35000"/>
                  </a:schemeClr>
                </a:solidFill>
                <a:effectLst/>
                <a:latin typeface="+mn-lt"/>
              </a:rPr>
              <a:t>Правила формирования имен</a:t>
            </a:r>
            <a:endParaRPr sz="1800" b="0" i="0" u="none" strike="noStrike" cap="none" dirty="0">
              <a:solidFill>
                <a:schemeClr val="tx1">
                  <a:lumMod val="65000"/>
                  <a:lumOff val="35000"/>
                </a:schemeClr>
              </a:solidFill>
              <a:latin typeface="+mn-lt"/>
              <a:ea typeface="Rubik"/>
              <a:cs typeface="Rubik"/>
              <a:sym typeface="Rubik"/>
            </a:endParaRPr>
          </a:p>
        </p:txBody>
      </p:sp>
      <p:sp>
        <p:nvSpPr>
          <p:cNvPr id="8" name="CustomShape 4">
            <a:extLst>
              <a:ext uri="{FF2B5EF4-FFF2-40B4-BE49-F238E27FC236}">
                <a16:creationId xmlns:a16="http://schemas.microsoft.com/office/drawing/2014/main" id="{D489857C-ABD1-4A49-A948-A5DD7E606B7E}"/>
              </a:ext>
            </a:extLst>
          </p:cNvPr>
          <p:cNvSpPr/>
          <p:nvPr/>
        </p:nvSpPr>
        <p:spPr>
          <a:xfrm>
            <a:off x="237240" y="162720"/>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600" b="1" strike="noStrike" spc="-1" dirty="0">
                <a:solidFill>
                  <a:srgbClr val="91CFB8"/>
                </a:solidFill>
                <a:ea typeface="Playfair Display"/>
              </a:rPr>
              <a:t>Lesson #13</a:t>
            </a:r>
            <a:endParaRPr lang="ru-RU" sz="3600" b="0" strike="noStrike" spc="-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E1638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 </a:t>
            </a:r>
            <a:endParaRPr sz="2000" b="0" i="0" u="none" strike="noStrike" cap="none">
              <a:solidFill>
                <a:srgbClr val="595959"/>
              </a:solidFill>
              <a:latin typeface="+mn-lt"/>
              <a:ea typeface="Rubik"/>
              <a:cs typeface="Rubik"/>
              <a:sym typeface="Rubik"/>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
        <p:nvSpPr>
          <p:cNvPr id="3" name="Заголовок 2">
            <a:extLst>
              <a:ext uri="{FF2B5EF4-FFF2-40B4-BE49-F238E27FC236}">
                <a16:creationId xmlns:a16="http://schemas.microsoft.com/office/drawing/2014/main" id="{E6035439-7CBC-4685-B627-167517E3F41A}"/>
              </a:ext>
            </a:extLst>
          </p:cNvPr>
          <p:cNvSpPr>
            <a:spLocks noGrp="1"/>
          </p:cNvSpPr>
          <p:nvPr>
            <p:ph type="title"/>
          </p:nvPr>
        </p:nvSpPr>
        <p:spPr>
          <a:xfrm>
            <a:off x="838200" y="37198"/>
            <a:ext cx="10515600" cy="1325563"/>
          </a:xfrm>
        </p:spPr>
        <p:txBody>
          <a:bodyPr/>
          <a:lstStyle/>
          <a:p>
            <a:endParaRPr lang="ru-RU"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378944"/>
            <a:ext cx="7820538" cy="713197"/>
          </a:xfrm>
          <a:prstGeom prst="rect">
            <a:avLst/>
          </a:prstGeom>
          <a:noFill/>
          <a:ln>
            <a:noFill/>
          </a:ln>
        </p:spPr>
        <p:txBody>
          <a:bodyPr spcFirstLastPara="1" wrap="square" lIns="91425" tIns="91425" rIns="91425" bIns="91425" anchor="ctr" anchorCtr="0">
            <a:noAutofit/>
          </a:bodyPr>
          <a:lstStyle/>
          <a:p>
            <a:pPr algn="ctr">
              <a:lnSpc>
                <a:spcPct val="90000"/>
              </a:lnSpc>
              <a:buClr>
                <a:schemeClr val="dk1"/>
              </a:buClr>
              <a:buSzPts val="4400"/>
            </a:pPr>
            <a:r>
              <a:rPr lang="ru-RU" sz="4000" dirty="0">
                <a:solidFill>
                  <a:srgbClr val="5A558D"/>
                </a:solidFill>
                <a:latin typeface="+mn-lt"/>
                <a:ea typeface="Rubik"/>
                <a:cs typeface="Rubik"/>
                <a:sym typeface="Rubik"/>
              </a:rPr>
              <a:t>Как появился «</a:t>
            </a:r>
            <a:r>
              <a:rPr lang="en-US" sz="4000" dirty="0">
                <a:solidFill>
                  <a:srgbClr val="5A558D"/>
                </a:solidFill>
                <a:latin typeface="+mn-lt"/>
                <a:ea typeface="Rubik"/>
                <a:cs typeface="Rubik"/>
                <a:sym typeface="Rubik"/>
              </a:rPr>
              <a:t>BEM</a:t>
            </a:r>
            <a:r>
              <a:rPr lang="ru-RU" sz="4000" dirty="0">
                <a:solidFill>
                  <a:srgbClr val="5A558D"/>
                </a:solidFill>
                <a:latin typeface="+mn-lt"/>
                <a:ea typeface="Rubik"/>
                <a:cs typeface="Rubik"/>
                <a:sym typeface="Rubik"/>
              </a:rPr>
              <a:t>» ?</a:t>
            </a:r>
            <a:endParaRPr lang="en-US" sz="4000" dirty="0">
              <a:solidFill>
                <a:srgbClr val="5A558D"/>
              </a:solidFill>
              <a:latin typeface="+mn-lt"/>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2127203"/>
            <a:ext cx="4071128" cy="4726354"/>
          </a:xfrm>
          <a:prstGeom prst="rect">
            <a:avLst/>
          </a:prstGeom>
          <a:noFill/>
          <a:ln>
            <a:noFill/>
          </a:ln>
        </p:spPr>
      </p:pic>
      <p:sp>
        <p:nvSpPr>
          <p:cNvPr id="259" name="Google Shape;259;p18"/>
          <p:cNvSpPr txBox="1"/>
          <p:nvPr/>
        </p:nvSpPr>
        <p:spPr>
          <a:xfrm>
            <a:off x="486370" y="371370"/>
            <a:ext cx="11256784" cy="11922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ru-RU" sz="1600" b="1" i="0" dirty="0">
                <a:solidFill>
                  <a:srgbClr val="000000"/>
                </a:solidFill>
                <a:effectLst/>
                <a:latin typeface="+mn-lt"/>
              </a:rPr>
              <a:t>БЭМ</a:t>
            </a:r>
            <a:r>
              <a:rPr lang="ru-RU" sz="1600" b="0" i="0" dirty="0">
                <a:solidFill>
                  <a:srgbClr val="000000"/>
                </a:solidFill>
                <a:effectLst/>
                <a:latin typeface="+mn-lt"/>
              </a:rPr>
              <a:t> (</a:t>
            </a:r>
            <a:r>
              <a:rPr lang="ru-RU" sz="1600" b="1" i="0" dirty="0">
                <a:solidFill>
                  <a:srgbClr val="000000"/>
                </a:solidFill>
                <a:effectLst/>
                <a:latin typeface="+mn-lt"/>
              </a:rPr>
              <a:t>Б</a:t>
            </a:r>
            <a:r>
              <a:rPr lang="ru-RU" sz="1600" b="0" i="0" dirty="0">
                <a:solidFill>
                  <a:srgbClr val="000000"/>
                </a:solidFill>
                <a:effectLst/>
                <a:latin typeface="+mn-lt"/>
              </a:rPr>
              <a:t>лок, </a:t>
            </a:r>
            <a:r>
              <a:rPr lang="ru-RU" sz="1600" b="1" i="0" dirty="0">
                <a:solidFill>
                  <a:srgbClr val="000000"/>
                </a:solidFill>
                <a:effectLst/>
                <a:latin typeface="+mn-lt"/>
              </a:rPr>
              <a:t>Э</a:t>
            </a:r>
            <a:r>
              <a:rPr lang="ru-RU" sz="1600" b="0" i="0" dirty="0">
                <a:solidFill>
                  <a:srgbClr val="000000"/>
                </a:solidFill>
                <a:effectLst/>
                <a:latin typeface="+mn-lt"/>
              </a:rPr>
              <a:t>лемент, </a:t>
            </a:r>
            <a:r>
              <a:rPr lang="ru-RU" sz="1600" b="1" i="0" dirty="0">
                <a:solidFill>
                  <a:srgbClr val="000000"/>
                </a:solidFill>
                <a:effectLst/>
                <a:latin typeface="+mn-lt"/>
              </a:rPr>
              <a:t>М</a:t>
            </a:r>
            <a:r>
              <a:rPr lang="ru-RU" sz="1600" b="0" i="0" dirty="0">
                <a:solidFill>
                  <a:srgbClr val="000000"/>
                </a:solidFill>
                <a:effectLst/>
                <a:latin typeface="+mn-lt"/>
              </a:rPr>
              <a:t>одификатор)</a:t>
            </a:r>
          </a:p>
          <a:p>
            <a:pPr marL="0" marR="0" lvl="0" indent="0" algn="l" rtl="0">
              <a:lnSpc>
                <a:spcPct val="100000"/>
              </a:lnSpc>
              <a:spcBef>
                <a:spcPts val="0"/>
              </a:spcBef>
              <a:spcAft>
                <a:spcPts val="0"/>
              </a:spcAft>
              <a:buClr>
                <a:srgbClr val="000000"/>
              </a:buClr>
              <a:buSzPts val="4000"/>
              <a:buFont typeface="Arial"/>
              <a:buNone/>
            </a:pPr>
            <a:r>
              <a:rPr lang="ru-RU" sz="1600" b="0" i="0" dirty="0">
                <a:solidFill>
                  <a:srgbClr val="000000"/>
                </a:solidFill>
                <a:effectLst/>
                <a:latin typeface="+mn-lt"/>
              </a:rPr>
              <a:t> — компонентный подход к веб-разработке. Принцип разделения интерфейса на независимые блоки.</a:t>
            </a:r>
          </a:p>
          <a:p>
            <a:pPr marL="0" marR="0" lvl="0" indent="0" algn="l" rtl="0">
              <a:lnSpc>
                <a:spcPct val="100000"/>
              </a:lnSpc>
              <a:spcBef>
                <a:spcPts val="0"/>
              </a:spcBef>
              <a:spcAft>
                <a:spcPts val="0"/>
              </a:spcAft>
              <a:buClr>
                <a:srgbClr val="000000"/>
              </a:buClr>
              <a:buSzPts val="4000"/>
              <a:buFont typeface="Arial"/>
              <a:buNone/>
            </a:pPr>
            <a:r>
              <a:rPr lang="ru-RU" sz="1600" b="0" i="0" dirty="0">
                <a:solidFill>
                  <a:srgbClr val="000000"/>
                </a:solidFill>
                <a:effectLst/>
                <a:latin typeface="+mn-lt"/>
              </a:rPr>
              <a:t>Он позволяет легко и быстро разрабатывать интерфейсы любой сложности и повторно использовать существующий код, избегая «</a:t>
            </a:r>
            <a:r>
              <a:rPr lang="ru-RU" sz="1600" b="0" i="0" dirty="0" err="1">
                <a:solidFill>
                  <a:srgbClr val="000000"/>
                </a:solidFill>
                <a:effectLst/>
                <a:latin typeface="+mn-lt"/>
              </a:rPr>
              <a:t>Copy-Paste</a:t>
            </a:r>
            <a:r>
              <a:rPr lang="ru-RU" sz="1600" b="0" i="0" dirty="0">
                <a:solidFill>
                  <a:srgbClr val="000000"/>
                </a:solidFill>
                <a:effectLst/>
                <a:latin typeface="+mn-lt"/>
              </a:rPr>
              <a:t>».</a:t>
            </a:r>
            <a:endParaRPr sz="16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2127201"/>
            <a:ext cx="4083728" cy="4726355"/>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2127203"/>
            <a:ext cx="3629365" cy="4726354"/>
          </a:xfrm>
          <a:prstGeom prst="rect">
            <a:avLst/>
          </a:prstGeom>
          <a:noFill/>
          <a:ln>
            <a:noFill/>
          </a:ln>
        </p:spPr>
      </p:pic>
      <p:pic>
        <p:nvPicPr>
          <p:cNvPr id="268" name="Google Shape;268;p18"/>
          <p:cNvPicPr preferRelativeResize="0"/>
          <p:nvPr/>
        </p:nvPicPr>
        <p:blipFill rotWithShape="1">
          <a:blip r:embed="rId6">
            <a:alphaModFix/>
          </a:blip>
          <a:srcRect l="2767" r="753" b="7154"/>
          <a:stretch/>
        </p:blipFill>
        <p:spPr>
          <a:xfrm>
            <a:off x="-4247" y="4822270"/>
            <a:ext cx="12192000" cy="2031285"/>
          </a:xfrm>
          <a:prstGeom prst="rect">
            <a:avLst/>
          </a:prstGeom>
          <a:noFill/>
          <a:ln>
            <a:noFill/>
          </a:ln>
        </p:spPr>
      </p:pic>
      <p:sp>
        <p:nvSpPr>
          <p:cNvPr id="266" name="Google Shape;266;p18"/>
          <p:cNvSpPr txBox="1"/>
          <p:nvPr/>
        </p:nvSpPr>
        <p:spPr>
          <a:xfrm>
            <a:off x="8365046" y="2894423"/>
            <a:ext cx="3544824" cy="1815841"/>
          </a:xfrm>
          <a:prstGeom prst="rect">
            <a:avLst/>
          </a:prstGeom>
          <a:noFill/>
          <a:ln>
            <a:noFill/>
          </a:ln>
        </p:spPr>
        <p:txBody>
          <a:bodyPr spcFirstLastPara="1" wrap="square" lIns="91425" tIns="45700" rIns="91425" bIns="45700" anchor="t" anchorCtr="0">
            <a:spAutoFit/>
          </a:bodyPr>
          <a:lstStyle/>
          <a:p>
            <a:pPr algn="l"/>
            <a:r>
              <a:rPr lang="ru-RU" b="0" i="0" dirty="0">
                <a:solidFill>
                  <a:srgbClr val="2A2A2A"/>
                </a:solidFill>
                <a:effectLst/>
                <a:latin typeface="+mn-lt"/>
              </a:rPr>
              <a:t>— дополнительный класс для смены оформления или поведения</a:t>
            </a:r>
          </a:p>
          <a:p>
            <a:pPr marL="0" marR="0" lvl="0" indent="0" algn="l" rtl="0">
              <a:lnSpc>
                <a:spcPct val="100000"/>
              </a:lnSpc>
              <a:spcBef>
                <a:spcPts val="0"/>
              </a:spcBef>
              <a:spcAft>
                <a:spcPts val="0"/>
              </a:spcAft>
              <a:buClr>
                <a:srgbClr val="000000"/>
              </a:buClr>
              <a:buSzPts val="1400"/>
              <a:buFont typeface="Arial"/>
              <a:buNone/>
            </a:pPr>
            <a:endParaRPr lang="ru-RU" dirty="0">
              <a:solidFill>
                <a:srgbClr val="595959"/>
              </a:solidFill>
              <a:latin typeface="+mn-lt"/>
              <a:sym typeface="Rubik"/>
            </a:endParaRPr>
          </a:p>
          <a:p>
            <a:pPr algn="l"/>
            <a:r>
              <a:rPr lang="ru-RU" b="0" i="0" dirty="0">
                <a:solidFill>
                  <a:srgbClr val="2A2A2A"/>
                </a:solidFill>
                <a:effectLst/>
                <a:latin typeface="+mn-lt"/>
              </a:rPr>
              <a:t>Модификатор нельзя использовать самостоятельно</a:t>
            </a:r>
          </a:p>
          <a:p>
            <a:pPr algn="l"/>
            <a:endParaRPr lang="ru-RU" b="0" i="0" dirty="0">
              <a:solidFill>
                <a:srgbClr val="2A2A2A"/>
              </a:solidFill>
              <a:effectLst/>
              <a:latin typeface="+mn-lt"/>
            </a:endParaRPr>
          </a:p>
          <a:p>
            <a:r>
              <a:rPr kumimoji="0" lang="ru-RU" altLang="ru-RU" sz="1400" b="0" i="0" u="none" strike="noStrike" cap="none" normalizeH="0" baseline="0" dirty="0">
                <a:ln>
                  <a:noFill/>
                </a:ln>
                <a:solidFill>
                  <a:srgbClr val="795DA3"/>
                </a:solidFill>
                <a:effectLst/>
                <a:latin typeface="+mn-lt"/>
              </a:rPr>
              <a:t>&lt;</a:t>
            </a:r>
            <a:r>
              <a:rPr kumimoji="0" lang="ru-RU" altLang="ru-RU" sz="1400" b="0" i="0" u="none" strike="noStrike" cap="none" normalizeH="0" baseline="0" dirty="0" err="1">
                <a:ln>
                  <a:noFill/>
                </a:ln>
                <a:solidFill>
                  <a:srgbClr val="63A35C"/>
                </a:solidFill>
                <a:effectLst/>
                <a:latin typeface="+mn-lt"/>
              </a:rPr>
              <a:t>div</a:t>
            </a:r>
            <a:r>
              <a:rPr kumimoji="0" lang="ru-RU" altLang="ru-RU" sz="1400" b="0" i="0" u="none" strike="noStrike" cap="none" normalizeH="0" baseline="0" dirty="0">
                <a:ln>
                  <a:noFill/>
                </a:ln>
                <a:solidFill>
                  <a:srgbClr val="63A35C"/>
                </a:solidFill>
                <a:effectLst/>
                <a:latin typeface="+mn-lt"/>
              </a:rPr>
              <a:t> </a:t>
            </a:r>
            <a:r>
              <a:rPr kumimoji="0" lang="ru-RU" altLang="ru-RU" sz="1400" b="0" i="0" u="none" strike="noStrike" cap="none" normalizeH="0" baseline="0" dirty="0" err="1">
                <a:ln>
                  <a:noFill/>
                </a:ln>
                <a:solidFill>
                  <a:srgbClr val="795DA3"/>
                </a:solidFill>
                <a:effectLst/>
                <a:latin typeface="+mn-lt"/>
              </a:rPr>
              <a:t>class</a:t>
            </a:r>
            <a:r>
              <a:rPr kumimoji="0" lang="ru-RU" altLang="ru-RU" sz="1400" b="0" i="0" u="none" strike="noStrike" cap="none" normalizeH="0" baseline="0" dirty="0">
                <a:ln>
                  <a:noFill/>
                </a:ln>
                <a:solidFill>
                  <a:srgbClr val="795DA3"/>
                </a:solidFill>
                <a:effectLst/>
                <a:latin typeface="+mn-lt"/>
              </a:rPr>
              <a:t>="</a:t>
            </a:r>
            <a:r>
              <a:rPr kumimoji="0" lang="ru-RU" altLang="ru-RU" sz="1400" b="0" i="0" u="none" strike="noStrike" cap="none" normalizeH="0" baseline="0" dirty="0" err="1">
                <a:ln>
                  <a:noFill/>
                </a:ln>
                <a:solidFill>
                  <a:srgbClr val="183691"/>
                </a:solidFill>
                <a:effectLst/>
                <a:latin typeface="+mn-lt"/>
              </a:rPr>
              <a:t>product</a:t>
            </a:r>
            <a:r>
              <a:rPr kumimoji="0" lang="ru-RU" altLang="ru-RU" sz="1400" b="0" i="0" u="none" strike="noStrike" cap="none" normalizeH="0" baseline="0" dirty="0">
                <a:ln>
                  <a:noFill/>
                </a:ln>
                <a:solidFill>
                  <a:srgbClr val="183691"/>
                </a:solidFill>
                <a:effectLst/>
                <a:latin typeface="+mn-lt"/>
              </a:rPr>
              <a:t> </a:t>
            </a:r>
            <a:r>
              <a:rPr kumimoji="0" lang="ru-RU" altLang="ru-RU" sz="1400" b="1" i="0" u="none" strike="noStrike" cap="none" normalizeH="0" baseline="0" dirty="0" err="1">
                <a:ln>
                  <a:noFill/>
                </a:ln>
                <a:solidFill>
                  <a:srgbClr val="183691"/>
                </a:solidFill>
                <a:effectLst/>
                <a:latin typeface="+mn-lt"/>
              </a:rPr>
              <a:t>product</a:t>
            </a:r>
            <a:r>
              <a:rPr kumimoji="0" lang="ru-RU" altLang="ru-RU" sz="1400" b="1" i="0" u="none" strike="noStrike" cap="none" normalizeH="0" baseline="0" dirty="0">
                <a:ln>
                  <a:noFill/>
                </a:ln>
                <a:solidFill>
                  <a:srgbClr val="183691"/>
                </a:solidFill>
                <a:effectLst/>
                <a:latin typeface="+mn-lt"/>
              </a:rPr>
              <a:t>--</a:t>
            </a:r>
            <a:r>
              <a:rPr kumimoji="0" lang="ru-RU" altLang="ru-RU" sz="1400" b="1" i="0" u="none" strike="noStrike" cap="none" normalizeH="0" baseline="0" dirty="0" err="1">
                <a:ln>
                  <a:noFill/>
                </a:ln>
                <a:solidFill>
                  <a:srgbClr val="183691"/>
                </a:solidFill>
                <a:effectLst/>
                <a:latin typeface="+mn-lt"/>
              </a:rPr>
              <a:t>large</a:t>
            </a:r>
            <a:r>
              <a:rPr kumimoji="0" lang="ru-RU" altLang="ru-RU" sz="1400" b="0" i="0" u="none" strike="noStrike" cap="none" normalizeH="0" baseline="0" dirty="0">
                <a:ln>
                  <a:noFill/>
                </a:ln>
                <a:solidFill>
                  <a:srgbClr val="795DA3"/>
                </a:solidFill>
                <a:effectLst/>
                <a:latin typeface="+mn-lt"/>
              </a:rPr>
              <a:t>"&gt;</a:t>
            </a:r>
            <a:r>
              <a:rPr kumimoji="0" lang="ru-RU" altLang="ru-RU" sz="1400" b="0" i="0" u="none" strike="noStrike" cap="none" normalizeH="0" baseline="0" dirty="0">
                <a:ln>
                  <a:noFill/>
                </a:ln>
                <a:solidFill>
                  <a:srgbClr val="393A34"/>
                </a:solidFill>
                <a:effectLst/>
                <a:latin typeface="+mn-lt"/>
              </a:rPr>
              <a:t>...</a:t>
            </a:r>
          </a:p>
          <a:p>
            <a:r>
              <a:rPr kumimoji="0" lang="ru-RU" altLang="ru-RU" sz="1400" b="0" i="0" u="none" strike="noStrike" cap="none" normalizeH="0" baseline="0" dirty="0">
                <a:ln>
                  <a:noFill/>
                </a:ln>
                <a:solidFill>
                  <a:srgbClr val="795DA3"/>
                </a:solidFill>
                <a:effectLst/>
                <a:latin typeface="+mn-lt"/>
              </a:rPr>
              <a:t>&lt;/</a:t>
            </a:r>
            <a:r>
              <a:rPr kumimoji="0" lang="ru-RU" altLang="ru-RU" sz="1400" b="0" i="0" u="none" strike="noStrike" cap="none" normalizeH="0" baseline="0" dirty="0" err="1">
                <a:ln>
                  <a:noFill/>
                </a:ln>
                <a:solidFill>
                  <a:srgbClr val="63A35C"/>
                </a:solidFill>
                <a:effectLst/>
                <a:latin typeface="+mn-lt"/>
              </a:rPr>
              <a:t>div</a:t>
            </a:r>
            <a:r>
              <a:rPr kumimoji="0" lang="ru-RU" altLang="ru-RU" sz="1400" b="0" i="0" u="none" strike="noStrike" cap="none" normalizeH="0" baseline="0" dirty="0">
                <a:ln>
                  <a:noFill/>
                </a:ln>
                <a:solidFill>
                  <a:srgbClr val="795DA3"/>
                </a:solidFill>
                <a:effectLst/>
                <a:latin typeface="+mn-lt"/>
              </a:rPr>
              <a:t>&gt;</a:t>
            </a:r>
            <a:r>
              <a:rPr kumimoji="0" lang="ru-RU" altLang="ru-RU" sz="1400" b="0" i="0" u="none" strike="noStrike" cap="none" normalizeH="0" baseline="0" dirty="0">
                <a:ln>
                  <a:noFill/>
                </a:ln>
                <a:solidFill>
                  <a:schemeClr val="tx1"/>
                </a:solidFill>
                <a:effectLst/>
                <a:latin typeface="+mn-lt"/>
              </a:rPr>
              <a:t> </a:t>
            </a:r>
            <a:endParaRPr lang="ru-RU" b="0" i="0" dirty="0">
              <a:solidFill>
                <a:srgbClr val="2A2A2A"/>
              </a:solidFill>
              <a:effectLst/>
              <a:latin typeface="+mn-lt"/>
            </a:endParaRPr>
          </a:p>
        </p:txBody>
      </p:sp>
      <p:sp>
        <p:nvSpPr>
          <p:cNvPr id="265" name="Google Shape;265;p18"/>
          <p:cNvSpPr txBox="1"/>
          <p:nvPr/>
        </p:nvSpPr>
        <p:spPr>
          <a:xfrm>
            <a:off x="4490804" y="2951946"/>
            <a:ext cx="3181929" cy="2031285"/>
          </a:xfrm>
          <a:prstGeom prst="rect">
            <a:avLst/>
          </a:prstGeom>
          <a:noFill/>
          <a:ln>
            <a:noFill/>
          </a:ln>
        </p:spPr>
        <p:txBody>
          <a:bodyPr spcFirstLastPara="1" wrap="square" lIns="91425" tIns="45700" rIns="91425" bIns="45700" anchor="t" anchorCtr="0">
            <a:spAutoFit/>
          </a:bodyPr>
          <a:lstStyle/>
          <a:p>
            <a:pPr algn="l"/>
            <a:r>
              <a:rPr lang="ru-RU" b="0" i="0" dirty="0">
                <a:solidFill>
                  <a:srgbClr val="2A2A2A"/>
                </a:solidFill>
                <a:effectLst/>
                <a:latin typeface="+mn-lt"/>
              </a:rPr>
              <a:t>— </a:t>
            </a:r>
            <a:r>
              <a:rPr lang="ru-RU" b="0" i="0" dirty="0">
                <a:solidFill>
                  <a:srgbClr val="000000"/>
                </a:solidFill>
                <a:effectLst/>
                <a:latin typeface="+mn-lt"/>
              </a:rPr>
              <a:t>Составная часть блока, которая не может использоваться в отрыве от него.</a:t>
            </a:r>
          </a:p>
          <a:p>
            <a:endParaRPr lang="ru-RU" dirty="0">
              <a:latin typeface="+mn-lt"/>
            </a:endParaRPr>
          </a:p>
          <a:p>
            <a:r>
              <a:rPr lang="ru-RU" b="0" i="0" dirty="0">
                <a:solidFill>
                  <a:srgbClr val="2A2A2A"/>
                </a:solidFill>
                <a:effectLst/>
                <a:latin typeface="+mn-lt"/>
              </a:rPr>
              <a:t>Элемент можно использовать вне его блока только в исключительных случаях</a:t>
            </a:r>
          </a:p>
          <a:p>
            <a:br>
              <a:rPr lang="ru-RU" dirty="0">
                <a:latin typeface="+mn-lt"/>
              </a:rPr>
            </a:br>
            <a:endParaRPr sz="1400" b="0" i="0" u="none" strike="noStrike" cap="none" dirty="0">
              <a:solidFill>
                <a:srgbClr val="000000"/>
              </a:solidFill>
              <a:latin typeface="+mn-lt"/>
              <a:ea typeface="Arial"/>
              <a:cs typeface="Arial"/>
              <a:sym typeface="Arial"/>
            </a:endParaRPr>
          </a:p>
        </p:txBody>
      </p:sp>
      <p:sp>
        <p:nvSpPr>
          <p:cNvPr id="262" name="Google Shape;262;p18"/>
          <p:cNvSpPr txBox="1"/>
          <p:nvPr/>
        </p:nvSpPr>
        <p:spPr>
          <a:xfrm>
            <a:off x="202906" y="2949729"/>
            <a:ext cx="3110987"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ru-RU" b="0" i="0" dirty="0">
                <a:solidFill>
                  <a:srgbClr val="2A2A2A"/>
                </a:solidFill>
                <a:effectLst/>
                <a:latin typeface="+mn-lt"/>
              </a:rPr>
              <a:t>— </a:t>
            </a:r>
            <a:r>
              <a:rPr lang="ru-RU" b="0" i="0" dirty="0">
                <a:solidFill>
                  <a:srgbClr val="000000"/>
                </a:solidFill>
                <a:effectLst/>
                <a:latin typeface="+mn-lt"/>
              </a:rPr>
              <a:t>Функционально независимый компонент страницы, который может быть повторно использован</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ru-RU" b="0" i="0" dirty="0">
                <a:solidFill>
                  <a:srgbClr val="000000"/>
                </a:solidFill>
                <a:effectLst/>
                <a:latin typeface="+mn-lt"/>
              </a:rPr>
              <a:t>Не у всех блоков должны быть элементы.</a:t>
            </a:r>
            <a:endParaRPr sz="1400" b="0" i="0" u="none" strike="noStrike" cap="none" dirty="0">
              <a:solidFill>
                <a:srgbClr val="595959"/>
              </a:solidFill>
              <a:latin typeface="+mn-lt"/>
              <a:ea typeface="Rubik"/>
              <a:cs typeface="Rubik"/>
              <a:sym typeface="Rubik"/>
            </a:endParaRPr>
          </a:p>
        </p:txBody>
      </p:sp>
      <p:grpSp>
        <p:nvGrpSpPr>
          <p:cNvPr id="7" name="Группа 6">
            <a:extLst>
              <a:ext uri="{FF2B5EF4-FFF2-40B4-BE49-F238E27FC236}">
                <a16:creationId xmlns:a16="http://schemas.microsoft.com/office/drawing/2014/main" id="{33203F14-072D-493B-B9B0-0DE7E361548D}"/>
              </a:ext>
            </a:extLst>
          </p:cNvPr>
          <p:cNvGrpSpPr/>
          <p:nvPr/>
        </p:nvGrpSpPr>
        <p:grpSpPr>
          <a:xfrm>
            <a:off x="4646921" y="2122757"/>
            <a:ext cx="3062137" cy="606856"/>
            <a:chOff x="4646921" y="2122757"/>
            <a:chExt cx="3062137" cy="606856"/>
          </a:xfrm>
        </p:grpSpPr>
        <p:sp>
          <p:nvSpPr>
            <p:cNvPr id="264" name="Google Shape;264;p18"/>
            <p:cNvSpPr txBox="1"/>
            <p:nvPr/>
          </p:nvSpPr>
          <p:spPr>
            <a:xfrm>
              <a:off x="4646921" y="2122757"/>
              <a:ext cx="2590526" cy="606856"/>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ru-RU" sz="2000" b="1" i="0" dirty="0">
                  <a:solidFill>
                    <a:srgbClr val="5A558D"/>
                  </a:solidFill>
                  <a:effectLst/>
                  <a:latin typeface="+mn-lt"/>
                </a:rPr>
                <a:t>Элемент</a:t>
              </a:r>
              <a:endParaRPr sz="2000" b="1" i="0" u="none" strike="noStrike" cap="none" dirty="0">
                <a:solidFill>
                  <a:srgbClr val="5A558D"/>
                </a:solidFill>
                <a:latin typeface="+mn-lt"/>
                <a:ea typeface="Playfair Display"/>
                <a:cs typeface="Playfair Display"/>
                <a:sym typeface="Playfair Display"/>
              </a:endParaRPr>
            </a:p>
          </p:txBody>
        </p:sp>
        <p:pic>
          <p:nvPicPr>
            <p:cNvPr id="17" name="Рисунок 16">
              <a:hlinkClick r:id="rId7"/>
              <a:extLst>
                <a:ext uri="{FF2B5EF4-FFF2-40B4-BE49-F238E27FC236}">
                  <a16:creationId xmlns:a16="http://schemas.microsoft.com/office/drawing/2014/main" id="{D384DF7C-B8B5-4922-9948-128C393CF009}"/>
                </a:ext>
              </a:extLst>
            </p:cNvPr>
            <p:cNvPicPr/>
            <p:nvPr/>
          </p:nvPicPr>
          <p:blipFill>
            <a:blip r:embed="rId8"/>
            <a:stretch/>
          </p:blipFill>
          <p:spPr>
            <a:xfrm>
              <a:off x="7435036" y="2317261"/>
              <a:ext cx="274022" cy="291695"/>
            </a:xfrm>
            <a:prstGeom prst="rect">
              <a:avLst/>
            </a:prstGeom>
            <a:ln>
              <a:noFill/>
            </a:ln>
          </p:spPr>
        </p:pic>
      </p:grpSp>
      <p:grpSp>
        <p:nvGrpSpPr>
          <p:cNvPr id="8" name="Группа 7">
            <a:extLst>
              <a:ext uri="{FF2B5EF4-FFF2-40B4-BE49-F238E27FC236}">
                <a16:creationId xmlns:a16="http://schemas.microsoft.com/office/drawing/2014/main" id="{4336C6ED-3F34-4A02-8C25-5B7BB346165D}"/>
              </a:ext>
            </a:extLst>
          </p:cNvPr>
          <p:cNvGrpSpPr/>
          <p:nvPr/>
        </p:nvGrpSpPr>
        <p:grpSpPr>
          <a:xfrm>
            <a:off x="8725817" y="2122757"/>
            <a:ext cx="3184053" cy="606856"/>
            <a:chOff x="8725817" y="2122757"/>
            <a:chExt cx="3184053" cy="606856"/>
          </a:xfrm>
        </p:grpSpPr>
        <p:sp>
          <p:nvSpPr>
            <p:cNvPr id="267" name="Google Shape;267;p18"/>
            <p:cNvSpPr txBox="1"/>
            <p:nvPr/>
          </p:nvSpPr>
          <p:spPr>
            <a:xfrm>
              <a:off x="8725817" y="2122757"/>
              <a:ext cx="2704089" cy="606856"/>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ru-RU" sz="2000" b="1" i="0" dirty="0">
                  <a:solidFill>
                    <a:srgbClr val="E25A88"/>
                  </a:solidFill>
                  <a:effectLst/>
                  <a:latin typeface="+mn-lt"/>
                </a:rPr>
                <a:t>Модификатор</a:t>
              </a:r>
              <a:endParaRPr sz="2000" b="1" i="0" u="none" strike="noStrike" cap="none" dirty="0">
                <a:solidFill>
                  <a:srgbClr val="E25A88"/>
                </a:solidFill>
                <a:latin typeface="+mn-lt"/>
                <a:ea typeface="Playfair Display"/>
                <a:cs typeface="Playfair Display"/>
                <a:sym typeface="Playfair Display"/>
              </a:endParaRPr>
            </a:p>
          </p:txBody>
        </p:sp>
        <p:pic>
          <p:nvPicPr>
            <p:cNvPr id="18" name="Рисунок 17">
              <a:hlinkClick r:id="rId9"/>
              <a:extLst>
                <a:ext uri="{FF2B5EF4-FFF2-40B4-BE49-F238E27FC236}">
                  <a16:creationId xmlns:a16="http://schemas.microsoft.com/office/drawing/2014/main" id="{09FA8DCD-95D7-40CA-BBC7-11DB68FA106F}"/>
                </a:ext>
              </a:extLst>
            </p:cNvPr>
            <p:cNvPicPr/>
            <p:nvPr/>
          </p:nvPicPr>
          <p:blipFill>
            <a:blip r:embed="rId8"/>
            <a:stretch/>
          </p:blipFill>
          <p:spPr>
            <a:xfrm>
              <a:off x="11635848" y="2317259"/>
              <a:ext cx="274022" cy="291695"/>
            </a:xfrm>
            <a:prstGeom prst="rect">
              <a:avLst/>
            </a:prstGeom>
            <a:ln>
              <a:noFill/>
            </a:ln>
          </p:spPr>
        </p:pic>
      </p:grpSp>
      <p:grpSp>
        <p:nvGrpSpPr>
          <p:cNvPr id="6" name="Группа 5">
            <a:extLst>
              <a:ext uri="{FF2B5EF4-FFF2-40B4-BE49-F238E27FC236}">
                <a16:creationId xmlns:a16="http://schemas.microsoft.com/office/drawing/2014/main" id="{43718023-BAEF-4255-A93C-7AE9C7F657CC}"/>
              </a:ext>
            </a:extLst>
          </p:cNvPr>
          <p:cNvGrpSpPr/>
          <p:nvPr/>
        </p:nvGrpSpPr>
        <p:grpSpPr>
          <a:xfrm>
            <a:off x="476139" y="2122757"/>
            <a:ext cx="3488678" cy="606856"/>
            <a:chOff x="476139" y="2122757"/>
            <a:chExt cx="3488678" cy="606856"/>
          </a:xfrm>
        </p:grpSpPr>
        <p:sp>
          <p:nvSpPr>
            <p:cNvPr id="263" name="Google Shape;263;p18"/>
            <p:cNvSpPr txBox="1"/>
            <p:nvPr/>
          </p:nvSpPr>
          <p:spPr>
            <a:xfrm>
              <a:off x="476139" y="2122757"/>
              <a:ext cx="3008714" cy="606856"/>
            </a:xfrm>
            <a:prstGeom prst="rect">
              <a:avLst/>
            </a:prstGeom>
            <a:noFill/>
            <a:ln>
              <a:noFill/>
            </a:ln>
          </p:spPr>
          <p:txBody>
            <a:bodyPr spcFirstLastPara="1" wrap="square" lIns="91425" tIns="45700" rIns="91425" bIns="45700" anchor="b" anchorCtr="0">
              <a:normAutofit/>
            </a:bodyPr>
            <a:lstStyle/>
            <a:p>
              <a:pPr marL="0" marR="0" lvl="0" indent="0" rtl="0">
                <a:lnSpc>
                  <a:spcPct val="100000"/>
                </a:lnSpc>
                <a:spcBef>
                  <a:spcPts val="0"/>
                </a:spcBef>
                <a:spcAft>
                  <a:spcPts val="0"/>
                </a:spcAft>
                <a:buClr>
                  <a:srgbClr val="000000"/>
                </a:buClr>
                <a:buSzPts val="2000"/>
                <a:buFont typeface="Arial"/>
                <a:buNone/>
              </a:pPr>
              <a:r>
                <a:rPr lang="ru-RU" sz="2000" b="1" i="0" dirty="0">
                  <a:solidFill>
                    <a:srgbClr val="E25A88"/>
                  </a:solidFill>
                  <a:effectLst/>
                  <a:latin typeface="+mn-lt"/>
                </a:rPr>
                <a:t>Блок</a:t>
              </a:r>
              <a:r>
                <a:rPr lang="ru-RU" sz="2000" b="1" i="0" u="none" strike="noStrike" cap="none" dirty="0">
                  <a:solidFill>
                    <a:srgbClr val="E25A88"/>
                  </a:solidFill>
                  <a:latin typeface="+mn-lt"/>
                  <a:ea typeface="Playfair Display"/>
                  <a:cs typeface="Playfair Display"/>
                  <a:sym typeface="Playfair Display"/>
                </a:rPr>
                <a:t> </a:t>
              </a:r>
              <a:endParaRPr sz="2000" b="1" i="0" u="none" strike="noStrike" cap="none" dirty="0">
                <a:solidFill>
                  <a:srgbClr val="E25A88"/>
                </a:solidFill>
                <a:latin typeface="+mn-lt"/>
                <a:ea typeface="Playfair Display"/>
                <a:cs typeface="Playfair Display"/>
                <a:sym typeface="Playfair Display"/>
              </a:endParaRPr>
            </a:p>
          </p:txBody>
        </p:sp>
        <p:pic>
          <p:nvPicPr>
            <p:cNvPr id="19" name="Рисунок 18">
              <a:hlinkClick r:id="rId10"/>
              <a:extLst>
                <a:ext uri="{FF2B5EF4-FFF2-40B4-BE49-F238E27FC236}">
                  <a16:creationId xmlns:a16="http://schemas.microsoft.com/office/drawing/2014/main" id="{6D77B26D-988E-4CD0-9E0E-1940FAFB4858}"/>
                </a:ext>
              </a:extLst>
            </p:cNvPr>
            <p:cNvPicPr/>
            <p:nvPr/>
          </p:nvPicPr>
          <p:blipFill>
            <a:blip r:embed="rId8"/>
            <a:stretch/>
          </p:blipFill>
          <p:spPr>
            <a:xfrm>
              <a:off x="3690795" y="2317259"/>
              <a:ext cx="274022" cy="291695"/>
            </a:xfrm>
            <a:prstGeom prst="rect">
              <a:avLst/>
            </a:prstGeom>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5" name="Рисунок 4">
            <a:extLst>
              <a:ext uri="{FF2B5EF4-FFF2-40B4-BE49-F238E27FC236}">
                <a16:creationId xmlns:a16="http://schemas.microsoft.com/office/drawing/2014/main" id="{78D7BF91-49C9-4FEB-BD8F-B82F1C600232}"/>
              </a:ext>
            </a:extLst>
          </p:cNvPr>
          <p:cNvPicPr>
            <a:picLocks noChangeAspect="1"/>
          </p:cNvPicPr>
          <p:nvPr/>
        </p:nvPicPr>
        <p:blipFill>
          <a:blip r:embed="rId3"/>
          <a:stretch>
            <a:fillRect/>
          </a:stretch>
        </p:blipFill>
        <p:spPr>
          <a:xfrm>
            <a:off x="499944" y="1113814"/>
            <a:ext cx="4886325" cy="2895600"/>
          </a:xfrm>
          <a:prstGeom prst="rect">
            <a:avLst/>
          </a:prstGeom>
        </p:spPr>
      </p:pic>
      <p:sp>
        <p:nvSpPr>
          <p:cNvPr id="288" name="Google Shape;288;p21"/>
          <p:cNvSpPr txBox="1"/>
          <p:nvPr/>
        </p:nvSpPr>
        <p:spPr>
          <a:xfrm>
            <a:off x="499944" y="302928"/>
            <a:ext cx="7418760" cy="810886"/>
          </a:xfrm>
          <a:prstGeom prst="rect">
            <a:avLst/>
          </a:prstGeom>
          <a:noFill/>
          <a:ln>
            <a:noFill/>
          </a:ln>
        </p:spPr>
        <p:txBody>
          <a:bodyPr spcFirstLastPara="1" wrap="square" lIns="91425" tIns="45700" rIns="91425" bIns="45700" anchor="t" anchorCtr="0">
            <a:noAutofit/>
          </a:bodyPr>
          <a:lstStyle/>
          <a:p>
            <a:pPr>
              <a:buSzPts val="4000"/>
            </a:pPr>
            <a:r>
              <a:rPr lang="ru-RU" sz="3600" b="1" dirty="0">
                <a:solidFill>
                  <a:srgbClr val="F1B800"/>
                </a:solidFill>
                <a:latin typeface="+mn-lt"/>
                <a:ea typeface="Rubik"/>
                <a:cs typeface="Rubik"/>
                <a:sym typeface="Rubik"/>
              </a:rPr>
              <a:t>Как это выглядит на практике</a:t>
            </a:r>
          </a:p>
        </p:txBody>
      </p:sp>
      <p:pic>
        <p:nvPicPr>
          <p:cNvPr id="289" name="Google Shape;289;p21" descr="C:\Users\gelya\OneDrive\Рабочий стол\B_prjcts_web_03.png"/>
          <p:cNvPicPr preferRelativeResize="0"/>
          <p:nvPr/>
        </p:nvPicPr>
        <p:blipFill rotWithShape="1">
          <a:blip r:embed="rId4">
            <a:alphaModFix/>
          </a:blip>
          <a:srcRect/>
          <a:stretch/>
        </p:blipFill>
        <p:spPr>
          <a:xfrm>
            <a:off x="9505163" y="3679587"/>
            <a:ext cx="2787421" cy="3178413"/>
          </a:xfrm>
          <a:prstGeom prst="rect">
            <a:avLst/>
          </a:prstGeom>
          <a:noFill/>
          <a:ln>
            <a:noFill/>
          </a:ln>
        </p:spPr>
      </p:pic>
      <p:pic>
        <p:nvPicPr>
          <p:cNvPr id="3" name="Рисунок 2">
            <a:extLst>
              <a:ext uri="{FF2B5EF4-FFF2-40B4-BE49-F238E27FC236}">
                <a16:creationId xmlns:a16="http://schemas.microsoft.com/office/drawing/2014/main" id="{093D7008-F5F2-410C-A012-914D8D49A2A8}"/>
              </a:ext>
            </a:extLst>
          </p:cNvPr>
          <p:cNvPicPr>
            <a:picLocks noChangeAspect="1"/>
          </p:cNvPicPr>
          <p:nvPr/>
        </p:nvPicPr>
        <p:blipFill>
          <a:blip r:embed="rId5"/>
          <a:stretch>
            <a:fillRect/>
          </a:stretch>
        </p:blipFill>
        <p:spPr>
          <a:xfrm>
            <a:off x="1952106" y="3141502"/>
            <a:ext cx="7061854" cy="3506185"/>
          </a:xfrm>
          <a:prstGeom prst="rect">
            <a:avLst/>
          </a:prstGeom>
        </p:spPr>
      </p:pic>
      <p:pic>
        <p:nvPicPr>
          <p:cNvPr id="7" name="Рисунок 6">
            <a:extLst>
              <a:ext uri="{FF2B5EF4-FFF2-40B4-BE49-F238E27FC236}">
                <a16:creationId xmlns:a16="http://schemas.microsoft.com/office/drawing/2014/main" id="{E12DD1F3-8183-42E2-BDD9-377829362B45}"/>
              </a:ext>
            </a:extLst>
          </p:cNvPr>
          <p:cNvPicPr>
            <a:picLocks noChangeAspect="1"/>
          </p:cNvPicPr>
          <p:nvPr/>
        </p:nvPicPr>
        <p:blipFill>
          <a:blip r:embed="rId6"/>
          <a:stretch>
            <a:fillRect/>
          </a:stretch>
        </p:blipFill>
        <p:spPr>
          <a:xfrm>
            <a:off x="8655676" y="454587"/>
            <a:ext cx="3036380" cy="2974413"/>
          </a:xfrm>
          <a:prstGeom prst="rect">
            <a:avLst/>
          </a:prstGeom>
        </p:spPr>
      </p:pic>
      <p:pic>
        <p:nvPicPr>
          <p:cNvPr id="11" name="Рисунок 10">
            <a:hlinkClick r:id="rId7"/>
            <a:extLst>
              <a:ext uri="{FF2B5EF4-FFF2-40B4-BE49-F238E27FC236}">
                <a16:creationId xmlns:a16="http://schemas.microsoft.com/office/drawing/2014/main" id="{6EFF99BA-6835-4195-A5CC-41763E252F6B}"/>
              </a:ext>
            </a:extLst>
          </p:cNvPr>
          <p:cNvPicPr/>
          <p:nvPr/>
        </p:nvPicPr>
        <p:blipFill>
          <a:blip r:embed="rId8"/>
          <a:stretch/>
        </p:blipFill>
        <p:spPr>
          <a:xfrm>
            <a:off x="7644682" y="308739"/>
            <a:ext cx="274022" cy="291695"/>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3" name="Google Shape;303;p23"/>
          <p:cNvPicPr preferRelativeResize="0"/>
          <p:nvPr/>
        </p:nvPicPr>
        <p:blipFill rotWithShape="1">
          <a:blip r:embed="rId3">
            <a:alphaModFix/>
          </a:blip>
          <a:srcRect/>
          <a:stretch/>
        </p:blipFill>
        <p:spPr>
          <a:xfrm>
            <a:off x="6962865" y="1289712"/>
            <a:ext cx="4308687" cy="5119821"/>
          </a:xfrm>
          <a:prstGeom prst="rect">
            <a:avLst/>
          </a:prstGeom>
          <a:noFill/>
          <a:ln>
            <a:noFill/>
          </a:ln>
        </p:spPr>
      </p:pic>
      <p:grpSp>
        <p:nvGrpSpPr>
          <p:cNvPr id="4" name="Группа 3">
            <a:extLst>
              <a:ext uri="{FF2B5EF4-FFF2-40B4-BE49-F238E27FC236}">
                <a16:creationId xmlns:a16="http://schemas.microsoft.com/office/drawing/2014/main" id="{D4813FA2-E0A7-4093-B26F-CFD1676AD111}"/>
              </a:ext>
            </a:extLst>
          </p:cNvPr>
          <p:cNvGrpSpPr/>
          <p:nvPr/>
        </p:nvGrpSpPr>
        <p:grpSpPr>
          <a:xfrm>
            <a:off x="332341" y="523715"/>
            <a:ext cx="6799980" cy="690745"/>
            <a:chOff x="332341" y="301283"/>
            <a:chExt cx="6799980" cy="690745"/>
          </a:xfrm>
        </p:grpSpPr>
        <p:sp>
          <p:nvSpPr>
            <p:cNvPr id="302" name="Google Shape;302;p23"/>
            <p:cNvSpPr txBox="1"/>
            <p:nvPr/>
          </p:nvSpPr>
          <p:spPr>
            <a:xfrm>
              <a:off x="332341" y="301283"/>
              <a:ext cx="6705528" cy="690745"/>
            </a:xfrm>
            <a:prstGeom prst="rect">
              <a:avLst/>
            </a:prstGeom>
            <a:noFill/>
            <a:ln>
              <a:noFill/>
            </a:ln>
          </p:spPr>
          <p:txBody>
            <a:bodyPr spcFirstLastPara="1" wrap="square" lIns="91425" tIns="45700" rIns="91425" bIns="45700" anchor="t" anchorCtr="0">
              <a:noAutofit/>
            </a:bodyPr>
            <a:lstStyle/>
            <a:p>
              <a:pPr>
                <a:buSzPts val="4000"/>
              </a:pPr>
              <a:r>
                <a:rPr lang="ru-RU" sz="3200" b="1" dirty="0">
                  <a:solidFill>
                    <a:srgbClr val="FF6D54"/>
                  </a:solidFill>
                  <a:effectLst/>
                  <a:latin typeface="+mn-lt"/>
                </a:rPr>
                <a:t>Правила формирования имен</a:t>
              </a:r>
              <a:endParaRPr lang="ru-RU" sz="3200" b="1" i="0" u="none" strike="noStrike" cap="none" dirty="0">
                <a:solidFill>
                  <a:srgbClr val="FF6D54"/>
                </a:solidFill>
                <a:latin typeface="+mn-lt"/>
                <a:ea typeface="Rubik"/>
                <a:cs typeface="Rubik"/>
                <a:sym typeface="Rubik"/>
              </a:endParaRPr>
            </a:p>
          </p:txBody>
        </p:sp>
        <p:pic>
          <p:nvPicPr>
            <p:cNvPr id="5" name="Рисунок 4">
              <a:hlinkClick r:id="rId4"/>
              <a:extLst>
                <a:ext uri="{FF2B5EF4-FFF2-40B4-BE49-F238E27FC236}">
                  <a16:creationId xmlns:a16="http://schemas.microsoft.com/office/drawing/2014/main" id="{47DCEE17-3F53-40C9-890A-FC0FCE43C207}"/>
                </a:ext>
              </a:extLst>
            </p:cNvPr>
            <p:cNvPicPr/>
            <p:nvPr/>
          </p:nvPicPr>
          <p:blipFill>
            <a:blip r:embed="rId5"/>
            <a:stretch/>
          </p:blipFill>
          <p:spPr>
            <a:xfrm>
              <a:off x="6793409" y="468551"/>
              <a:ext cx="338912" cy="356208"/>
            </a:xfrm>
            <a:prstGeom prst="rect">
              <a:avLst/>
            </a:prstGeom>
            <a:ln>
              <a:noFill/>
            </a:ln>
          </p:spPr>
        </p:pic>
      </p:grpSp>
      <p:sp>
        <p:nvSpPr>
          <p:cNvPr id="8" name="TextBox 7">
            <a:extLst>
              <a:ext uri="{FF2B5EF4-FFF2-40B4-BE49-F238E27FC236}">
                <a16:creationId xmlns:a16="http://schemas.microsoft.com/office/drawing/2014/main" id="{1317ACF8-BF86-4F75-B9AC-9A0BC5ACEFA7}"/>
              </a:ext>
            </a:extLst>
          </p:cNvPr>
          <p:cNvSpPr txBox="1"/>
          <p:nvPr/>
        </p:nvSpPr>
        <p:spPr>
          <a:xfrm>
            <a:off x="551797" y="2197748"/>
            <a:ext cx="4188552" cy="480131"/>
          </a:xfrm>
          <a:prstGeom prst="rect">
            <a:avLst/>
          </a:prstGeom>
          <a:noFill/>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ru-RU" sz="2800" b="1" i="0" u="none" strike="noStrike" cap="none" dirty="0">
                <a:solidFill>
                  <a:srgbClr val="A2E6CB"/>
                </a:solidFill>
                <a:latin typeface="+mn-lt"/>
                <a:ea typeface="Playfair Display"/>
                <a:cs typeface="Playfair Display"/>
                <a:sym typeface="Playfair Display"/>
              </a:rPr>
              <a:t>Попробуй прочитай </a:t>
            </a:r>
          </a:p>
        </p:txBody>
      </p:sp>
      <p:sp>
        <p:nvSpPr>
          <p:cNvPr id="9" name="Google Shape;121;p4">
            <a:extLst>
              <a:ext uri="{FF2B5EF4-FFF2-40B4-BE49-F238E27FC236}">
                <a16:creationId xmlns:a16="http://schemas.microsoft.com/office/drawing/2014/main" id="{9D8BA690-8AF9-44E9-9B53-4F77192B918D}"/>
              </a:ext>
            </a:extLst>
          </p:cNvPr>
          <p:cNvSpPr txBox="1"/>
          <p:nvPr/>
        </p:nvSpPr>
        <p:spPr>
          <a:xfrm>
            <a:off x="551797" y="2868705"/>
            <a:ext cx="5629547" cy="2197072"/>
          </a:xfrm>
          <a:prstGeom prst="rect">
            <a:avLst/>
          </a:prstGeom>
          <a:noFill/>
          <a:ln>
            <a:noFill/>
          </a:ln>
        </p:spPr>
        <p:txBody>
          <a:bodyPr spcFirstLastPara="1" wrap="square" lIns="91425" tIns="45700" rIns="91425" bIns="4570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dirty="0">
                <a:ln>
                  <a:noFill/>
                </a:ln>
                <a:solidFill>
                  <a:srgbClr val="000000"/>
                </a:solidFill>
                <a:effectLst/>
                <a:latin typeface="+mn-lt"/>
                <a:cs typeface="Arial" panose="020B0604020202020204" pitchFamily="34" charset="0"/>
              </a:rPr>
              <a:t>Можно сравнить одно и тоже имя CSS-селектора, написанное разными способами:</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0" i="0" u="none" strike="noStrike" cap="none" normalizeH="0" baseline="0" dirty="0" err="1">
                <a:ln>
                  <a:noFill/>
                </a:ln>
                <a:solidFill>
                  <a:srgbClr val="000000"/>
                </a:solidFill>
                <a:effectLst/>
                <a:latin typeface="+mn-lt"/>
                <a:cs typeface="Courier New" panose="02070309020205020404" pitchFamily="49" charset="0"/>
              </a:rPr>
              <a:t>menuitemvisible</a:t>
            </a:r>
            <a:endParaRPr kumimoji="0" lang="ru-RU" altLang="ru-RU" sz="20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0" i="0" u="none" strike="noStrike" cap="none" normalizeH="0" baseline="0" dirty="0" err="1">
                <a:ln>
                  <a:noFill/>
                </a:ln>
                <a:solidFill>
                  <a:srgbClr val="000000"/>
                </a:solidFill>
                <a:effectLst/>
                <a:latin typeface="+mn-lt"/>
                <a:cs typeface="Courier New" panose="02070309020205020404" pitchFamily="49" charset="0"/>
              </a:rPr>
              <a:t>menu-item-visible</a:t>
            </a:r>
            <a:endParaRPr kumimoji="0" lang="ru-RU" altLang="ru-RU" sz="20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2000" b="0" i="0" u="none" strike="noStrike" cap="none" normalizeH="0" baseline="0" dirty="0" err="1">
                <a:ln>
                  <a:noFill/>
                </a:ln>
                <a:solidFill>
                  <a:srgbClr val="000000"/>
                </a:solidFill>
                <a:effectLst/>
                <a:latin typeface="+mn-lt"/>
                <a:cs typeface="Courier New" panose="02070309020205020404" pitchFamily="49" charset="0"/>
              </a:rPr>
              <a:t>menuItemVisible</a:t>
            </a:r>
            <a:endParaRPr kumimoji="0" lang="ru-RU" altLang="ru-RU" sz="2000" b="0" i="0" u="none" strike="noStrike" cap="none" normalizeH="0" baseline="0" dirty="0">
              <a:ln>
                <a:noFill/>
              </a:ln>
              <a:solidFill>
                <a:srgbClr val="000000"/>
              </a:solidFill>
              <a:effectLst/>
              <a:latin typeface="+mn-lt"/>
              <a:cs typeface="Courier New" panose="02070309020205020404" pitchFamily="49" charset="0"/>
            </a:endParaRPr>
          </a:p>
          <a:p>
            <a:pPr eaLnBrk="0" fontAlgn="base" hangingPunct="0">
              <a:spcBef>
                <a:spcPct val="0"/>
              </a:spcBef>
              <a:spcAft>
                <a:spcPct val="0"/>
              </a:spcAft>
              <a:buClrTx/>
              <a:buFontTx/>
              <a:buChar char="•"/>
            </a:pPr>
            <a:r>
              <a:rPr lang="en-US" altLang="ru-RU" sz="2000" dirty="0">
                <a:latin typeface="+mn-lt"/>
                <a:cs typeface="Courier New" panose="02070309020205020404" pitchFamily="49" charset="0"/>
              </a:rPr>
              <a:t>m</a:t>
            </a:r>
            <a:r>
              <a:rPr kumimoji="0" lang="ru-RU" altLang="ru-RU" sz="2000" b="0" i="0" u="none" strike="noStrike" cap="none" normalizeH="0" baseline="0" dirty="0" err="1">
                <a:ln>
                  <a:noFill/>
                </a:ln>
                <a:solidFill>
                  <a:srgbClr val="000000"/>
                </a:solidFill>
                <a:effectLst/>
                <a:latin typeface="+mn-lt"/>
                <a:cs typeface="Courier New" panose="02070309020205020404" pitchFamily="49" charset="0"/>
              </a:rPr>
              <a:t>enu_item</a:t>
            </a:r>
            <a:r>
              <a:rPr kumimoji="0" lang="en-US" altLang="ru-RU" sz="2000" b="0" i="0" u="none" strike="noStrike" cap="none" normalizeH="0" baseline="0" dirty="0">
                <a:ln>
                  <a:noFill/>
                </a:ln>
                <a:solidFill>
                  <a:srgbClr val="000000"/>
                </a:solidFill>
                <a:effectLst/>
                <a:latin typeface="+mn-lt"/>
                <a:cs typeface="Courier New" panose="02070309020205020404" pitchFamily="49" charset="0"/>
              </a:rPr>
              <a:t>_</a:t>
            </a:r>
            <a:r>
              <a:rPr kumimoji="0" lang="ru-RU" altLang="ru-RU" sz="2000" b="0" i="0" u="none" strike="noStrike" cap="none" normalizeH="0" baseline="0" dirty="0" err="1">
                <a:ln>
                  <a:noFill/>
                </a:ln>
                <a:solidFill>
                  <a:srgbClr val="000000"/>
                </a:solidFill>
                <a:effectLst/>
                <a:latin typeface="+mn-lt"/>
                <a:cs typeface="Courier New" panose="02070309020205020404" pitchFamily="49" charset="0"/>
              </a:rPr>
              <a:t>visible</a:t>
            </a:r>
            <a:endParaRPr kumimoji="0" lang="ru-RU" altLang="ru-RU" sz="20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ru-RU" altLang="ru-RU" sz="2000" b="0" i="0" u="none" strike="noStrike" cap="none" normalizeH="0" baseline="0" dirty="0">
              <a:ln>
                <a:noFill/>
              </a:ln>
              <a:solidFill>
                <a:srgbClr val="000000"/>
              </a:solidFill>
              <a:effectLst/>
              <a:latin typeface="+mn-lt"/>
              <a:cs typeface="Arial" panose="020B0604020202020204" pitchFamily="34" charset="0"/>
            </a:endParaRPr>
          </a:p>
        </p:txBody>
      </p:sp>
      <p:sp>
        <p:nvSpPr>
          <p:cNvPr id="10" name="TextBox 9">
            <a:extLst>
              <a:ext uri="{FF2B5EF4-FFF2-40B4-BE49-F238E27FC236}">
                <a16:creationId xmlns:a16="http://schemas.microsoft.com/office/drawing/2014/main" id="{B95B1C73-F836-461C-8A81-5F625FD1CA76}"/>
              </a:ext>
            </a:extLst>
          </p:cNvPr>
          <p:cNvSpPr txBox="1"/>
          <p:nvPr/>
        </p:nvSpPr>
        <p:spPr>
          <a:xfrm>
            <a:off x="7285555" y="677859"/>
            <a:ext cx="2818565" cy="369332"/>
          </a:xfrm>
          <a:prstGeom prst="rect">
            <a:avLst/>
          </a:prstGeom>
          <a:noFill/>
        </p:spPr>
        <p:txBody>
          <a:bodyPr wrap="square">
            <a:spAutoFit/>
          </a:bodyPr>
          <a:lstStyle/>
          <a:p>
            <a:pPr eaLnBrk="0" fontAlgn="base" hangingPunct="0">
              <a:spcBef>
                <a:spcPct val="0"/>
              </a:spcBef>
              <a:spcAft>
                <a:spcPct val="0"/>
              </a:spcAft>
              <a:buClrTx/>
            </a:pPr>
            <a:r>
              <a:rPr lang="ru-RU" sz="1800" b="0" i="0" dirty="0">
                <a:solidFill>
                  <a:srgbClr val="2A2A2A"/>
                </a:solidFill>
                <a:effectLst/>
                <a:latin typeface="+mn-lt"/>
                <a:hlinkClick r:id="rId6"/>
              </a:rPr>
              <a:t>+ Золотые правила</a:t>
            </a:r>
            <a:endParaRPr lang="ru-RU" sz="1800" b="0" i="0" dirty="0">
              <a:solidFill>
                <a:srgbClr val="2A2A2A"/>
              </a:solidFill>
              <a:effectLst/>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5394429" y="4068350"/>
            <a:ext cx="4226587" cy="400110"/>
          </a:xfrm>
          <a:prstGeom prst="rect">
            <a:avLst/>
          </a:prstGeom>
          <a:noFill/>
          <a:ln>
            <a:noFill/>
          </a:ln>
        </p:spPr>
        <p:txBody>
          <a:bodyPr spcFirstLastPara="1" wrap="square" lIns="0" tIns="0" rIns="0" bIns="0" anchor="t"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400" b="1" i="0" u="none" strike="noStrike" cap="none" normalizeH="0" baseline="0" dirty="0" err="1">
                <a:ln>
                  <a:noFill/>
                </a:ln>
                <a:solidFill>
                  <a:srgbClr val="002060"/>
                </a:solidFill>
                <a:effectLst/>
                <a:latin typeface="+mn-lt"/>
                <a:cs typeface="Courier New" panose="02070309020205020404" pitchFamily="49" charset="0"/>
              </a:rPr>
              <a:t>blockName</a:t>
            </a:r>
            <a:r>
              <a:rPr kumimoji="0" lang="ru-RU" altLang="ru-RU" sz="1400" b="1" i="0" u="none" strike="noStrike" cap="none" normalizeH="0" baseline="0" dirty="0">
                <a:ln>
                  <a:noFill/>
                </a:ln>
                <a:solidFill>
                  <a:srgbClr val="002060"/>
                </a:solidFill>
                <a:effectLst/>
                <a:latin typeface="+mn-lt"/>
                <a:cs typeface="Courier New" panose="02070309020205020404" pitchFamily="49" charset="0"/>
              </a:rPr>
              <a:t>__</a:t>
            </a:r>
            <a:r>
              <a:rPr kumimoji="0" lang="ru-RU" altLang="ru-RU" sz="1400" b="1" i="0" u="none" strike="noStrike" cap="none" normalizeH="0" baseline="0" dirty="0" err="1">
                <a:ln>
                  <a:noFill/>
                </a:ln>
                <a:solidFill>
                  <a:srgbClr val="002060"/>
                </a:solidFill>
                <a:effectLst/>
                <a:latin typeface="+mn-lt"/>
                <a:cs typeface="Courier New" panose="02070309020205020404" pitchFamily="49" charset="0"/>
              </a:rPr>
              <a:t>elemName_modName_modVal</a:t>
            </a:r>
            <a:endParaRPr kumimoji="0" lang="ru-RU" altLang="ru-RU" sz="700" b="1" i="0" u="none" strike="noStrike" cap="none" normalizeH="0" baseline="0" dirty="0">
              <a:ln>
                <a:noFill/>
              </a:ln>
              <a:solidFill>
                <a:srgbClr val="002060"/>
              </a:solidFill>
              <a:effectLst/>
              <a:latin typeface="+mn-lt"/>
            </a:endParaRPr>
          </a:p>
        </p:txBody>
      </p:sp>
      <p:sp>
        <p:nvSpPr>
          <p:cNvPr id="158" name="Google Shape;158;p8"/>
          <p:cNvSpPr txBox="1"/>
          <p:nvPr/>
        </p:nvSpPr>
        <p:spPr>
          <a:xfrm>
            <a:off x="746910" y="772005"/>
            <a:ext cx="10698179" cy="713197"/>
          </a:xfrm>
          <a:prstGeom prst="rect">
            <a:avLst/>
          </a:prstGeom>
          <a:noFill/>
          <a:ln>
            <a:noFill/>
          </a:ln>
        </p:spPr>
        <p:txBody>
          <a:bodyPr spcFirstLastPara="1" wrap="square" lIns="91425" tIns="91425" rIns="91425" bIns="91425" anchor="ctr" anchorCtr="0">
            <a:noAutofit/>
          </a:bodyPr>
          <a:lstStyle/>
          <a:p>
            <a:pPr>
              <a:lnSpc>
                <a:spcPct val="90000"/>
              </a:lnSpc>
              <a:buClr>
                <a:schemeClr val="dk1"/>
              </a:buClr>
              <a:buSzPts val="4400"/>
            </a:pPr>
            <a:r>
              <a:rPr lang="ru-RU" sz="2800" b="1" i="0" u="none" strike="noStrike" cap="none" dirty="0">
                <a:solidFill>
                  <a:srgbClr val="FF6D54"/>
                </a:solidFill>
                <a:latin typeface="+mn-lt"/>
                <a:ea typeface="Rubik"/>
                <a:cs typeface="Rubik"/>
                <a:sym typeface="Rubik"/>
              </a:rPr>
              <a:t>Есть несколько предложенных способов :</a:t>
            </a:r>
            <a:endParaRPr sz="28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722285" y="3334951"/>
            <a:ext cx="2805576" cy="523180"/>
          </a:xfrm>
          <a:prstGeom prst="rect">
            <a:avLst/>
          </a:prstGeom>
          <a:noFill/>
          <a:ln>
            <a:noFill/>
          </a:ln>
        </p:spPr>
        <p:txBody>
          <a:bodyPr spcFirstLastPara="1" wrap="square" lIns="91425" tIns="45700" rIns="91425" bIns="45700" anchor="t" anchorCtr="0">
            <a:spAutoFit/>
          </a:bodyPr>
          <a:lstStyle/>
          <a:p>
            <a:pPr algn="ctr"/>
            <a:r>
              <a:rPr lang="en-US" sz="2800" b="0" dirty="0">
                <a:solidFill>
                  <a:srgbClr val="00B050"/>
                </a:solidFill>
                <a:effectLst/>
                <a:latin typeface="+mn-lt"/>
              </a:rPr>
              <a:t>React</a:t>
            </a:r>
          </a:p>
        </p:txBody>
      </p:sp>
      <p:pic>
        <p:nvPicPr>
          <p:cNvPr id="160" name="Google Shape;160;p8"/>
          <p:cNvPicPr preferRelativeResize="0"/>
          <p:nvPr/>
        </p:nvPicPr>
        <p:blipFill rotWithShape="1">
          <a:blip r:embed="rId3">
            <a:alphaModFix/>
          </a:blip>
          <a:srcRect/>
          <a:stretch/>
        </p:blipFill>
        <p:spPr>
          <a:xfrm>
            <a:off x="1099067" y="2127128"/>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228350" y="2167268"/>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753075" y="2076256"/>
            <a:ext cx="743995" cy="737742"/>
          </a:xfrm>
          <a:prstGeom prst="rect">
            <a:avLst/>
          </a:prstGeom>
          <a:noFill/>
          <a:ln>
            <a:noFill/>
          </a:ln>
        </p:spPr>
      </p:pic>
      <p:sp>
        <p:nvSpPr>
          <p:cNvPr id="163" name="Google Shape;163;p8"/>
          <p:cNvSpPr txBox="1"/>
          <p:nvPr/>
        </p:nvSpPr>
        <p:spPr>
          <a:xfrm>
            <a:off x="98841" y="4226461"/>
            <a:ext cx="4267131" cy="351368"/>
          </a:xfrm>
          <a:prstGeom prst="rect">
            <a:avLst/>
          </a:prstGeom>
          <a:noFill/>
          <a:ln>
            <a:noFill/>
          </a:ln>
        </p:spPr>
        <p:txBody>
          <a:bodyPr spcFirstLastPara="1" wrap="square" lIns="0" tIns="0" rIns="0" bIns="0" anchor="t" anchorCtr="0">
            <a:noAutofit/>
          </a:bodyPr>
          <a:lstStyle/>
          <a:p>
            <a:pPr marR="0" lvl="0" algn="ctr" rtl="0">
              <a:lnSpc>
                <a:spcPct val="120000"/>
              </a:lnSpc>
              <a:spcBef>
                <a:spcPts val="0"/>
              </a:spcBef>
              <a:spcAft>
                <a:spcPts val="0"/>
              </a:spcAft>
              <a:buClr>
                <a:srgbClr val="000000"/>
              </a:buClr>
              <a:buSzPts val="2000"/>
            </a:pPr>
            <a:r>
              <a:rPr kumimoji="0" lang="ru-RU" altLang="ru-RU" sz="1400" b="1" i="0" u="none" strike="noStrike" cap="none" normalizeH="0" baseline="0" dirty="0" err="1">
                <a:ln>
                  <a:noFill/>
                </a:ln>
                <a:solidFill>
                  <a:srgbClr val="E25A88"/>
                </a:solidFill>
                <a:effectLst/>
                <a:latin typeface="+mn-lt"/>
                <a:cs typeface="Courier New" panose="02070309020205020404" pitchFamily="49" charset="0"/>
              </a:rPr>
              <a:t>block-name</a:t>
            </a:r>
            <a:r>
              <a:rPr kumimoji="0" lang="ru-RU" altLang="ru-RU" sz="1400" b="1" i="0" u="none" strike="noStrike" cap="none" normalizeH="0" baseline="0" dirty="0">
                <a:ln>
                  <a:noFill/>
                </a:ln>
                <a:solidFill>
                  <a:srgbClr val="E25A88"/>
                </a:solidFill>
                <a:effectLst/>
                <a:latin typeface="+mn-lt"/>
                <a:cs typeface="Courier New" panose="02070309020205020404" pitchFamily="49" charset="0"/>
              </a:rPr>
              <a:t>__</a:t>
            </a:r>
            <a:r>
              <a:rPr kumimoji="0" lang="ru-RU" altLang="ru-RU" sz="1400" b="1" i="0" u="none" strike="noStrike" cap="none" normalizeH="0" baseline="0" dirty="0" err="1">
                <a:ln>
                  <a:noFill/>
                </a:ln>
                <a:solidFill>
                  <a:srgbClr val="E25A88"/>
                </a:solidFill>
                <a:effectLst/>
                <a:latin typeface="+mn-lt"/>
                <a:cs typeface="Courier New" panose="02070309020205020404" pitchFamily="49" charset="0"/>
              </a:rPr>
              <a:t>elem-name_mod-name_mod-val</a:t>
            </a:r>
            <a:endParaRPr kumimoji="0" lang="ru-RU" altLang="ru-RU" sz="1400" b="1" i="0" u="none" strike="noStrike" cap="none" normalizeH="0" baseline="0" dirty="0">
              <a:ln>
                <a:noFill/>
              </a:ln>
              <a:solidFill>
                <a:srgbClr val="E25A88"/>
              </a:solidFill>
              <a:effectLst/>
              <a:latin typeface="+mn-lt"/>
              <a:cs typeface="Courier New" panose="02070309020205020404" pitchFamily="49" charset="0"/>
            </a:endParaRPr>
          </a:p>
        </p:txBody>
      </p:sp>
      <p:sp>
        <p:nvSpPr>
          <p:cNvPr id="164" name="Google Shape;164;p8"/>
          <p:cNvSpPr/>
          <p:nvPr/>
        </p:nvSpPr>
        <p:spPr>
          <a:xfrm>
            <a:off x="286581" y="3243219"/>
            <a:ext cx="2337066"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1600" dirty="0">
                <a:solidFill>
                  <a:srgbClr val="E25A88"/>
                </a:solidFill>
                <a:latin typeface="+mn-lt"/>
              </a:rPr>
              <a:t>К</a:t>
            </a:r>
            <a:r>
              <a:rPr lang="ru-RU" sz="1600" b="0" i="0" dirty="0">
                <a:solidFill>
                  <a:srgbClr val="E25A88"/>
                </a:solidFill>
                <a:effectLst/>
                <a:latin typeface="+mn-lt"/>
              </a:rPr>
              <a:t>лассическая схема именования БЭМ-сущностей.</a:t>
            </a:r>
            <a:endParaRPr sz="1600" b="0" i="0" u="none" strike="noStrike" cap="none" dirty="0">
              <a:solidFill>
                <a:srgbClr val="E25A88"/>
              </a:solidFill>
              <a:latin typeface="+mn-lt"/>
              <a:ea typeface="Rubik Light"/>
              <a:cs typeface="Rubik Light"/>
              <a:sym typeface="Rubik Light"/>
            </a:endParaRPr>
          </a:p>
        </p:txBody>
      </p:sp>
      <p:sp>
        <p:nvSpPr>
          <p:cNvPr id="165" name="Google Shape;165;p8"/>
          <p:cNvSpPr txBox="1"/>
          <p:nvPr/>
        </p:nvSpPr>
        <p:spPr>
          <a:xfrm>
            <a:off x="2383141" y="4727327"/>
            <a:ext cx="4331451" cy="351368"/>
          </a:xfrm>
          <a:prstGeom prst="rect">
            <a:avLst/>
          </a:prstGeom>
          <a:noFill/>
          <a:ln>
            <a:noFill/>
          </a:ln>
        </p:spPr>
        <p:txBody>
          <a:bodyPr spcFirstLastPara="1" wrap="square" lIns="0" tIns="0" rIns="0" bIns="0" anchor="t"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400" b="1" i="0" u="none" strike="noStrike" cap="none" normalizeH="0" baseline="0" dirty="0" err="1">
                <a:ln>
                  <a:noFill/>
                </a:ln>
                <a:solidFill>
                  <a:srgbClr val="69B1E6"/>
                </a:solidFill>
                <a:effectLst/>
                <a:latin typeface="+mn-lt"/>
                <a:cs typeface="Courier New" panose="02070309020205020404" pitchFamily="49" charset="0"/>
              </a:rPr>
              <a:t>block-name</a:t>
            </a:r>
            <a:r>
              <a:rPr kumimoji="0" lang="ru-RU" altLang="ru-RU" sz="1400" b="1" i="0" u="none" strike="noStrike" cap="none" normalizeH="0" baseline="0" dirty="0">
                <a:ln>
                  <a:noFill/>
                </a:ln>
                <a:solidFill>
                  <a:srgbClr val="69B1E6"/>
                </a:solidFill>
                <a:effectLst/>
                <a:latin typeface="+mn-lt"/>
                <a:cs typeface="Courier New" panose="02070309020205020404" pitchFamily="49" charset="0"/>
              </a:rPr>
              <a:t>__</a:t>
            </a:r>
            <a:r>
              <a:rPr kumimoji="0" lang="ru-RU" altLang="ru-RU" sz="1400" b="1" i="0" u="none" strike="noStrike" cap="none" normalizeH="0" baseline="0" dirty="0" err="1">
                <a:ln>
                  <a:noFill/>
                </a:ln>
                <a:solidFill>
                  <a:srgbClr val="69B1E6"/>
                </a:solidFill>
                <a:effectLst/>
                <a:latin typeface="+mn-lt"/>
                <a:cs typeface="Courier New" panose="02070309020205020404" pitchFamily="49" charset="0"/>
              </a:rPr>
              <a:t>elem-name</a:t>
            </a:r>
            <a:r>
              <a:rPr kumimoji="0" lang="ru-RU" altLang="ru-RU" sz="1400" b="1" i="0" u="none" strike="noStrike" cap="none" normalizeH="0" baseline="0" dirty="0">
                <a:ln>
                  <a:noFill/>
                </a:ln>
                <a:solidFill>
                  <a:srgbClr val="69B1E6"/>
                </a:solidFill>
                <a:effectLst/>
                <a:latin typeface="+mn-lt"/>
                <a:cs typeface="Courier New" panose="02070309020205020404" pitchFamily="49" charset="0"/>
              </a:rPr>
              <a:t>--</a:t>
            </a:r>
            <a:r>
              <a:rPr kumimoji="0" lang="ru-RU" altLang="ru-RU" sz="1400" b="1" i="0" u="none" strike="noStrike" cap="none" normalizeH="0" baseline="0" dirty="0" err="1">
                <a:ln>
                  <a:noFill/>
                </a:ln>
                <a:solidFill>
                  <a:srgbClr val="69B1E6"/>
                </a:solidFill>
                <a:effectLst/>
                <a:latin typeface="+mn-lt"/>
                <a:cs typeface="Courier New" panose="02070309020205020404" pitchFamily="49" charset="0"/>
              </a:rPr>
              <a:t>mod-name</a:t>
            </a:r>
            <a:r>
              <a:rPr kumimoji="0" lang="ru-RU" altLang="ru-RU" sz="1400" b="1" i="0" u="none" strike="noStrike" cap="none" normalizeH="0" baseline="0" dirty="0">
                <a:ln>
                  <a:noFill/>
                </a:ln>
                <a:solidFill>
                  <a:srgbClr val="69B1E6"/>
                </a:solidFill>
                <a:effectLst/>
                <a:latin typeface="+mn-lt"/>
                <a:cs typeface="Courier New" panose="02070309020205020404" pitchFamily="49" charset="0"/>
              </a:rPr>
              <a:t>--</a:t>
            </a:r>
            <a:r>
              <a:rPr kumimoji="0" lang="ru-RU" altLang="ru-RU" sz="1400" b="1" i="0" u="none" strike="noStrike" cap="none" normalizeH="0" baseline="0" dirty="0" err="1">
                <a:ln>
                  <a:noFill/>
                </a:ln>
                <a:solidFill>
                  <a:srgbClr val="69B1E6"/>
                </a:solidFill>
                <a:effectLst/>
                <a:latin typeface="+mn-lt"/>
                <a:cs typeface="Courier New" panose="02070309020205020404" pitchFamily="49" charset="0"/>
              </a:rPr>
              <a:t>mod-val</a:t>
            </a:r>
            <a:endParaRPr kumimoji="0" lang="ru-RU" altLang="ru-RU" sz="700" b="1" i="0" u="none" strike="noStrike" cap="none" normalizeH="0" baseline="0" dirty="0">
              <a:ln>
                <a:noFill/>
              </a:ln>
              <a:solidFill>
                <a:srgbClr val="69B1E6"/>
              </a:solidFill>
              <a:effectLst/>
              <a:latin typeface="+mn-lt"/>
            </a:endParaRPr>
          </a:p>
        </p:txBody>
      </p:sp>
      <p:sp>
        <p:nvSpPr>
          <p:cNvPr id="166" name="Google Shape;166;p8"/>
          <p:cNvSpPr/>
          <p:nvPr/>
        </p:nvSpPr>
        <p:spPr>
          <a:xfrm>
            <a:off x="3146079" y="3306511"/>
            <a:ext cx="2805576" cy="461624"/>
          </a:xfrm>
          <a:prstGeom prst="rect">
            <a:avLst/>
          </a:prstGeom>
          <a:noFill/>
          <a:ln>
            <a:noFill/>
          </a:ln>
        </p:spPr>
        <p:txBody>
          <a:bodyPr spcFirstLastPara="1" wrap="square" lIns="91425" tIns="45700" rIns="91425" bIns="45700" anchor="t" anchorCtr="0">
            <a:spAutoFit/>
          </a:bodyPr>
          <a:lstStyle/>
          <a:p>
            <a:pPr algn="ctr">
              <a:buSzPts val="2000"/>
            </a:pPr>
            <a:r>
              <a:rPr lang="en-US" sz="2400" dirty="0">
                <a:solidFill>
                  <a:srgbClr val="69B1E6"/>
                </a:solidFill>
                <a:effectLst/>
                <a:latin typeface="+mn-lt"/>
              </a:rPr>
              <a:t>Two Dashes</a:t>
            </a:r>
          </a:p>
        </p:txBody>
      </p:sp>
      <p:pic>
        <p:nvPicPr>
          <p:cNvPr id="167" name="Google Shape;167;p8"/>
          <p:cNvPicPr preferRelativeResize="0"/>
          <p:nvPr/>
        </p:nvPicPr>
        <p:blipFill rotWithShape="1">
          <a:blip r:embed="rId6">
            <a:alphaModFix/>
          </a:blip>
          <a:srcRect/>
          <a:stretch/>
        </p:blipFill>
        <p:spPr>
          <a:xfrm>
            <a:off x="6949956" y="2167268"/>
            <a:ext cx="705366" cy="561680"/>
          </a:xfrm>
          <a:prstGeom prst="rect">
            <a:avLst/>
          </a:prstGeom>
          <a:noFill/>
          <a:ln>
            <a:noFill/>
          </a:ln>
        </p:spPr>
      </p:pic>
      <p:sp>
        <p:nvSpPr>
          <p:cNvPr id="168" name="Google Shape;168;p8"/>
          <p:cNvSpPr/>
          <p:nvPr/>
        </p:nvSpPr>
        <p:spPr>
          <a:xfrm>
            <a:off x="5899852" y="3273416"/>
            <a:ext cx="2805576" cy="523180"/>
          </a:xfrm>
          <a:prstGeom prst="rect">
            <a:avLst/>
          </a:prstGeom>
          <a:noFill/>
          <a:ln>
            <a:noFill/>
          </a:ln>
        </p:spPr>
        <p:txBody>
          <a:bodyPr spcFirstLastPara="1" wrap="square" lIns="91425" tIns="45700" rIns="91425" bIns="45700" anchor="t" anchorCtr="0">
            <a:spAutoFit/>
          </a:bodyPr>
          <a:lstStyle/>
          <a:p>
            <a:pPr algn="ctr"/>
            <a:r>
              <a:rPr lang="en-US" sz="2800" dirty="0">
                <a:solidFill>
                  <a:srgbClr val="5A558D"/>
                </a:solidFill>
                <a:effectLst/>
                <a:latin typeface="+mn-lt"/>
              </a:rPr>
              <a:t>CamelCase</a:t>
            </a:r>
          </a:p>
        </p:txBody>
      </p:sp>
      <p:cxnSp>
        <p:nvCxnSpPr>
          <p:cNvPr id="169" name="Google Shape;169;p8"/>
          <p:cNvCxnSpPr/>
          <p:nvPr/>
        </p:nvCxnSpPr>
        <p:spPr>
          <a:xfrm rot="10800000" flipH="1">
            <a:off x="2316619" y="2454911"/>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052923" y="2448108"/>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806695" y="2448108"/>
            <a:ext cx="1814321" cy="3696"/>
          </a:xfrm>
          <a:prstGeom prst="straightConnector1">
            <a:avLst/>
          </a:prstGeom>
          <a:noFill/>
          <a:ln w="9525" cap="flat" cmpd="sng">
            <a:solidFill>
              <a:srgbClr val="EDEEE2"/>
            </a:solidFill>
            <a:prstDash val="solid"/>
            <a:round/>
            <a:headEnd type="none" w="sm" len="sm"/>
            <a:tailEnd type="none" w="sm" len="sm"/>
          </a:ln>
        </p:spPr>
      </p:cxnSp>
      <p:sp>
        <p:nvSpPr>
          <p:cNvPr id="173" name="Google Shape;173;p8"/>
          <p:cNvSpPr txBox="1"/>
          <p:nvPr/>
        </p:nvSpPr>
        <p:spPr>
          <a:xfrm>
            <a:off x="8125584" y="4533120"/>
            <a:ext cx="3998976" cy="470260"/>
          </a:xfrm>
          <a:prstGeom prst="rect">
            <a:avLst/>
          </a:prstGeom>
          <a:noFill/>
          <a:ln>
            <a:noFill/>
          </a:ln>
        </p:spPr>
        <p:txBody>
          <a:bodyPr spcFirstLastPara="1" wrap="square" lIns="0" tIns="0" rIns="0" bIns="0" anchor="t" anchorCtr="0">
            <a:noAutofit/>
          </a:bodyPr>
          <a:lstStyle/>
          <a:p>
            <a:pPr marL="139700" marR="0" lvl="0" indent="0" algn="ctr" rtl="0">
              <a:lnSpc>
                <a:spcPct val="140000"/>
              </a:lnSpc>
              <a:spcBef>
                <a:spcPts val="0"/>
              </a:spcBef>
              <a:spcAft>
                <a:spcPts val="0"/>
              </a:spcAft>
              <a:buClr>
                <a:srgbClr val="000000"/>
              </a:buClr>
              <a:buSzPts val="1400"/>
              <a:buFont typeface="Arial"/>
              <a:buNone/>
            </a:pPr>
            <a:r>
              <a:rPr lang="en-GB" sz="1400" b="1" i="0" u="none" strike="noStrike" cap="none" dirty="0" err="1">
                <a:solidFill>
                  <a:srgbClr val="00B050"/>
                </a:solidFill>
                <a:latin typeface="+mn-lt"/>
                <a:ea typeface="Rubik"/>
                <a:cs typeface="Rubik"/>
                <a:sym typeface="Rubik"/>
              </a:rPr>
              <a:t>BlockName-ElemName_modName_modVal</a:t>
            </a:r>
            <a:endParaRPr sz="1400" b="1" i="0" u="none" strike="noStrike" cap="none" dirty="0">
              <a:solidFill>
                <a:srgbClr val="00B050"/>
              </a:solidFill>
              <a:latin typeface="+mn-lt"/>
              <a:ea typeface="Rubik"/>
              <a:cs typeface="Rubik"/>
              <a:sym typeface="Rubik"/>
            </a:endParaRPr>
          </a:p>
        </p:txBody>
      </p:sp>
      <p:sp>
        <p:nvSpPr>
          <p:cNvPr id="20" name="TextBox 19">
            <a:extLst>
              <a:ext uri="{FF2B5EF4-FFF2-40B4-BE49-F238E27FC236}">
                <a16:creationId xmlns:a16="http://schemas.microsoft.com/office/drawing/2014/main" id="{0342B217-3766-4A57-9BD7-90A82214BF10}"/>
              </a:ext>
            </a:extLst>
          </p:cNvPr>
          <p:cNvSpPr txBox="1"/>
          <p:nvPr/>
        </p:nvSpPr>
        <p:spPr>
          <a:xfrm>
            <a:off x="98841" y="6126133"/>
            <a:ext cx="8623444" cy="523220"/>
          </a:xfrm>
          <a:prstGeom prst="rect">
            <a:avLst/>
          </a:prstGeom>
          <a:noFill/>
        </p:spPr>
        <p:txBody>
          <a:bodyPr wrap="square">
            <a:spAutoFit/>
          </a:bodyPr>
          <a:lstStyle/>
          <a:p>
            <a:pPr algn="l"/>
            <a:r>
              <a:rPr lang="ru-RU" b="0" i="0" dirty="0">
                <a:solidFill>
                  <a:srgbClr val="000000"/>
                </a:solidFill>
                <a:effectLst/>
                <a:latin typeface="Arial" panose="020B0604020202020204" pitchFamily="34" charset="0"/>
              </a:rPr>
              <a:t>Можно создать собственную схему именования БЭМ-сущностей. Важно, чтобы разделители в новой схеме давали возможность на программном уровне отделять блоки от элементов и модификаторов.</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904</Words>
  <Application>Microsoft Office PowerPoint</Application>
  <PresentationFormat>Широкоэкранный</PresentationFormat>
  <Paragraphs>142</Paragraphs>
  <Slides>25</Slides>
  <Notes>25</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25</vt:i4>
      </vt:variant>
    </vt:vector>
  </HeadingPairs>
  <TitlesOfParts>
    <vt:vector size="29"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36</cp:revision>
  <dcterms:modified xsi:type="dcterms:W3CDTF">2021-09-27T14:50:42Z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